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2"/>
  </p:sldMasterIdLst>
  <p:notesMasterIdLst>
    <p:notesMasterId r:id="rId42"/>
  </p:notesMasterIdLst>
  <p:sldIdLst>
    <p:sldId id="260" r:id="rId3"/>
    <p:sldId id="257" r:id="rId4"/>
    <p:sldId id="258" r:id="rId5"/>
    <p:sldId id="299" r:id="rId6"/>
    <p:sldId id="261" r:id="rId7"/>
    <p:sldId id="262" r:id="rId8"/>
    <p:sldId id="263" r:id="rId9"/>
    <p:sldId id="264" r:id="rId10"/>
    <p:sldId id="265" r:id="rId11"/>
    <p:sldId id="266" r:id="rId12"/>
    <p:sldId id="267" r:id="rId13"/>
    <p:sldId id="268" r:id="rId14"/>
    <p:sldId id="297" r:id="rId15"/>
    <p:sldId id="279" r:id="rId16"/>
    <p:sldId id="280" r:id="rId17"/>
    <p:sldId id="283" r:id="rId18"/>
    <p:sldId id="284" r:id="rId19"/>
    <p:sldId id="285" r:id="rId20"/>
    <p:sldId id="281" r:id="rId21"/>
    <p:sldId id="282" r:id="rId22"/>
    <p:sldId id="298" r:id="rId23"/>
    <p:sldId id="269" r:id="rId24"/>
    <p:sldId id="270" r:id="rId25"/>
    <p:sldId id="271" r:id="rId26"/>
    <p:sldId id="272" r:id="rId27"/>
    <p:sldId id="273" r:id="rId28"/>
    <p:sldId id="274" r:id="rId29"/>
    <p:sldId id="275" r:id="rId30"/>
    <p:sldId id="276" r:id="rId31"/>
    <p:sldId id="294" r:id="rId32"/>
    <p:sldId id="278" r:id="rId33"/>
    <p:sldId id="288" r:id="rId34"/>
    <p:sldId id="289" r:id="rId35"/>
    <p:sldId id="287" r:id="rId36"/>
    <p:sldId id="290" r:id="rId37"/>
    <p:sldId id="291" r:id="rId38"/>
    <p:sldId id="293" r:id="rId39"/>
    <p:sldId id="295" r:id="rId40"/>
    <p:sldId id="296" r:id="rId41"/>
  </p:sldIdLst>
  <p:sldSz cx="9144000" cy="6858000" type="screen4x3"/>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8" autoAdjust="0"/>
    <p:restoredTop sz="94660"/>
  </p:normalViewPr>
  <p:slideViewPr>
    <p:cSldViewPr snapToGrid="0">
      <p:cViewPr varScale="1">
        <p:scale>
          <a:sx n="75" d="100"/>
          <a:sy n="75" d="100"/>
        </p:scale>
        <p:origin x="54"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4CD5F9-308C-4FD8-943A-336C46C21570}" type="datetimeFigureOut">
              <a:rPr lang="en-US" smtClean="0"/>
              <a:t>9/1/2014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174917-5EB3-415D-9340-9CAA674FD7E8}" type="slidenum">
              <a:rPr lang="en-US" smtClean="0"/>
              <a:t>‹#›</a:t>
            </a:fld>
            <a:endParaRPr lang="en-US"/>
          </a:p>
        </p:txBody>
      </p:sp>
    </p:spTree>
    <p:extLst>
      <p:ext uri="{BB962C8B-B14F-4D97-AF65-F5344CB8AC3E}">
        <p14:creationId xmlns:p14="http://schemas.microsoft.com/office/powerpoint/2010/main" val="2203296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44330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10</a:t>
            </a:fld>
            <a:endParaRPr lang="en-US"/>
          </a:p>
        </p:txBody>
      </p:sp>
    </p:spTree>
    <p:extLst>
      <p:ext uri="{BB962C8B-B14F-4D97-AF65-F5344CB8AC3E}">
        <p14:creationId xmlns:p14="http://schemas.microsoft.com/office/powerpoint/2010/main" val="3098811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11</a:t>
            </a:fld>
            <a:endParaRPr lang="en-US"/>
          </a:p>
        </p:txBody>
      </p:sp>
    </p:spTree>
    <p:extLst>
      <p:ext uri="{BB962C8B-B14F-4D97-AF65-F5344CB8AC3E}">
        <p14:creationId xmlns:p14="http://schemas.microsoft.com/office/powerpoint/2010/main" val="2978352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12</a:t>
            </a:fld>
            <a:endParaRPr lang="en-US"/>
          </a:p>
        </p:txBody>
      </p:sp>
    </p:spTree>
    <p:extLst>
      <p:ext uri="{BB962C8B-B14F-4D97-AF65-F5344CB8AC3E}">
        <p14:creationId xmlns:p14="http://schemas.microsoft.com/office/powerpoint/2010/main" val="2971241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13</a:t>
            </a:fld>
            <a:endParaRPr lang="en-US"/>
          </a:p>
        </p:txBody>
      </p:sp>
    </p:spTree>
    <p:extLst>
      <p:ext uri="{BB962C8B-B14F-4D97-AF65-F5344CB8AC3E}">
        <p14:creationId xmlns:p14="http://schemas.microsoft.com/office/powerpoint/2010/main" val="556754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14</a:t>
            </a:fld>
            <a:endParaRPr lang="en-US"/>
          </a:p>
        </p:txBody>
      </p:sp>
    </p:spTree>
    <p:extLst>
      <p:ext uri="{BB962C8B-B14F-4D97-AF65-F5344CB8AC3E}">
        <p14:creationId xmlns:p14="http://schemas.microsoft.com/office/powerpoint/2010/main" val="2365536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15</a:t>
            </a:fld>
            <a:endParaRPr lang="en-US"/>
          </a:p>
        </p:txBody>
      </p:sp>
    </p:spTree>
    <p:extLst>
      <p:ext uri="{BB962C8B-B14F-4D97-AF65-F5344CB8AC3E}">
        <p14:creationId xmlns:p14="http://schemas.microsoft.com/office/powerpoint/2010/main" val="3907003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16</a:t>
            </a:fld>
            <a:endParaRPr lang="en-US"/>
          </a:p>
        </p:txBody>
      </p:sp>
    </p:spTree>
    <p:extLst>
      <p:ext uri="{BB962C8B-B14F-4D97-AF65-F5344CB8AC3E}">
        <p14:creationId xmlns:p14="http://schemas.microsoft.com/office/powerpoint/2010/main" val="161461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17</a:t>
            </a:fld>
            <a:endParaRPr lang="en-US"/>
          </a:p>
        </p:txBody>
      </p:sp>
    </p:spTree>
    <p:extLst>
      <p:ext uri="{BB962C8B-B14F-4D97-AF65-F5344CB8AC3E}">
        <p14:creationId xmlns:p14="http://schemas.microsoft.com/office/powerpoint/2010/main" val="244686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18</a:t>
            </a:fld>
            <a:endParaRPr lang="en-US"/>
          </a:p>
        </p:txBody>
      </p:sp>
    </p:spTree>
    <p:extLst>
      <p:ext uri="{BB962C8B-B14F-4D97-AF65-F5344CB8AC3E}">
        <p14:creationId xmlns:p14="http://schemas.microsoft.com/office/powerpoint/2010/main" val="596670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19</a:t>
            </a:fld>
            <a:endParaRPr lang="en-US"/>
          </a:p>
        </p:txBody>
      </p:sp>
    </p:spTree>
    <p:extLst>
      <p:ext uri="{BB962C8B-B14F-4D97-AF65-F5344CB8AC3E}">
        <p14:creationId xmlns:p14="http://schemas.microsoft.com/office/powerpoint/2010/main" val="3135602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a:t>
            </a:fld>
            <a:endParaRPr lang="en-US"/>
          </a:p>
        </p:txBody>
      </p:sp>
    </p:spTree>
    <p:extLst>
      <p:ext uri="{BB962C8B-B14F-4D97-AF65-F5344CB8AC3E}">
        <p14:creationId xmlns:p14="http://schemas.microsoft.com/office/powerpoint/2010/main" val="1766155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20</a:t>
            </a:fld>
            <a:endParaRPr lang="en-US"/>
          </a:p>
        </p:txBody>
      </p:sp>
    </p:spTree>
    <p:extLst>
      <p:ext uri="{BB962C8B-B14F-4D97-AF65-F5344CB8AC3E}">
        <p14:creationId xmlns:p14="http://schemas.microsoft.com/office/powerpoint/2010/main" val="3021524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21</a:t>
            </a:fld>
            <a:endParaRPr lang="en-US"/>
          </a:p>
        </p:txBody>
      </p:sp>
    </p:spTree>
    <p:extLst>
      <p:ext uri="{BB962C8B-B14F-4D97-AF65-F5344CB8AC3E}">
        <p14:creationId xmlns:p14="http://schemas.microsoft.com/office/powerpoint/2010/main" val="2171415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22</a:t>
            </a:fld>
            <a:endParaRPr lang="en-US"/>
          </a:p>
        </p:txBody>
      </p:sp>
    </p:spTree>
    <p:extLst>
      <p:ext uri="{BB962C8B-B14F-4D97-AF65-F5344CB8AC3E}">
        <p14:creationId xmlns:p14="http://schemas.microsoft.com/office/powerpoint/2010/main" val="1034699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23</a:t>
            </a:fld>
            <a:endParaRPr lang="en-US"/>
          </a:p>
        </p:txBody>
      </p:sp>
    </p:spTree>
    <p:extLst>
      <p:ext uri="{BB962C8B-B14F-4D97-AF65-F5344CB8AC3E}">
        <p14:creationId xmlns:p14="http://schemas.microsoft.com/office/powerpoint/2010/main" val="1170048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24</a:t>
            </a:fld>
            <a:endParaRPr lang="en-US"/>
          </a:p>
        </p:txBody>
      </p:sp>
    </p:spTree>
    <p:extLst>
      <p:ext uri="{BB962C8B-B14F-4D97-AF65-F5344CB8AC3E}">
        <p14:creationId xmlns:p14="http://schemas.microsoft.com/office/powerpoint/2010/main" val="186556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25</a:t>
            </a:fld>
            <a:endParaRPr lang="en-US"/>
          </a:p>
        </p:txBody>
      </p:sp>
    </p:spTree>
    <p:extLst>
      <p:ext uri="{BB962C8B-B14F-4D97-AF65-F5344CB8AC3E}">
        <p14:creationId xmlns:p14="http://schemas.microsoft.com/office/powerpoint/2010/main" val="612139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26</a:t>
            </a:fld>
            <a:endParaRPr lang="en-US"/>
          </a:p>
        </p:txBody>
      </p:sp>
    </p:spTree>
    <p:extLst>
      <p:ext uri="{BB962C8B-B14F-4D97-AF65-F5344CB8AC3E}">
        <p14:creationId xmlns:p14="http://schemas.microsoft.com/office/powerpoint/2010/main" val="23295650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27</a:t>
            </a:fld>
            <a:endParaRPr lang="en-US"/>
          </a:p>
        </p:txBody>
      </p:sp>
    </p:spTree>
    <p:extLst>
      <p:ext uri="{BB962C8B-B14F-4D97-AF65-F5344CB8AC3E}">
        <p14:creationId xmlns:p14="http://schemas.microsoft.com/office/powerpoint/2010/main" val="2341747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28</a:t>
            </a:fld>
            <a:endParaRPr lang="en-US"/>
          </a:p>
        </p:txBody>
      </p:sp>
    </p:spTree>
    <p:extLst>
      <p:ext uri="{BB962C8B-B14F-4D97-AF65-F5344CB8AC3E}">
        <p14:creationId xmlns:p14="http://schemas.microsoft.com/office/powerpoint/2010/main" val="143005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29</a:t>
            </a:fld>
            <a:endParaRPr lang="en-US"/>
          </a:p>
        </p:txBody>
      </p:sp>
    </p:spTree>
    <p:extLst>
      <p:ext uri="{BB962C8B-B14F-4D97-AF65-F5344CB8AC3E}">
        <p14:creationId xmlns:p14="http://schemas.microsoft.com/office/powerpoint/2010/main" val="2215818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3</a:t>
            </a:fld>
            <a:endParaRPr lang="en-US"/>
          </a:p>
        </p:txBody>
      </p:sp>
    </p:spTree>
    <p:extLst>
      <p:ext uri="{BB962C8B-B14F-4D97-AF65-F5344CB8AC3E}">
        <p14:creationId xmlns:p14="http://schemas.microsoft.com/office/powerpoint/2010/main" val="41803581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30</a:t>
            </a:fld>
            <a:endParaRPr lang="en-US"/>
          </a:p>
        </p:txBody>
      </p:sp>
    </p:spTree>
    <p:extLst>
      <p:ext uri="{BB962C8B-B14F-4D97-AF65-F5344CB8AC3E}">
        <p14:creationId xmlns:p14="http://schemas.microsoft.com/office/powerpoint/2010/main" val="3599196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31</a:t>
            </a:fld>
            <a:endParaRPr lang="en-US"/>
          </a:p>
        </p:txBody>
      </p:sp>
    </p:spTree>
    <p:extLst>
      <p:ext uri="{BB962C8B-B14F-4D97-AF65-F5344CB8AC3E}">
        <p14:creationId xmlns:p14="http://schemas.microsoft.com/office/powerpoint/2010/main" val="40160354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32</a:t>
            </a:fld>
            <a:endParaRPr lang="en-US"/>
          </a:p>
        </p:txBody>
      </p:sp>
    </p:spTree>
    <p:extLst>
      <p:ext uri="{BB962C8B-B14F-4D97-AF65-F5344CB8AC3E}">
        <p14:creationId xmlns:p14="http://schemas.microsoft.com/office/powerpoint/2010/main" val="37865667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33</a:t>
            </a:fld>
            <a:endParaRPr lang="en-US"/>
          </a:p>
        </p:txBody>
      </p:sp>
    </p:spTree>
    <p:extLst>
      <p:ext uri="{BB962C8B-B14F-4D97-AF65-F5344CB8AC3E}">
        <p14:creationId xmlns:p14="http://schemas.microsoft.com/office/powerpoint/2010/main" val="25813267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34</a:t>
            </a:fld>
            <a:endParaRPr lang="en-US"/>
          </a:p>
        </p:txBody>
      </p:sp>
    </p:spTree>
    <p:extLst>
      <p:ext uri="{BB962C8B-B14F-4D97-AF65-F5344CB8AC3E}">
        <p14:creationId xmlns:p14="http://schemas.microsoft.com/office/powerpoint/2010/main" val="1456664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35</a:t>
            </a:fld>
            <a:endParaRPr lang="en-US"/>
          </a:p>
        </p:txBody>
      </p:sp>
    </p:spTree>
    <p:extLst>
      <p:ext uri="{BB962C8B-B14F-4D97-AF65-F5344CB8AC3E}">
        <p14:creationId xmlns:p14="http://schemas.microsoft.com/office/powerpoint/2010/main" val="30136232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36</a:t>
            </a:fld>
            <a:endParaRPr lang="en-US"/>
          </a:p>
        </p:txBody>
      </p:sp>
    </p:spTree>
    <p:extLst>
      <p:ext uri="{BB962C8B-B14F-4D97-AF65-F5344CB8AC3E}">
        <p14:creationId xmlns:p14="http://schemas.microsoft.com/office/powerpoint/2010/main" val="28655733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37</a:t>
            </a:fld>
            <a:endParaRPr lang="en-US"/>
          </a:p>
        </p:txBody>
      </p:sp>
    </p:spTree>
    <p:extLst>
      <p:ext uri="{BB962C8B-B14F-4D97-AF65-F5344CB8AC3E}">
        <p14:creationId xmlns:p14="http://schemas.microsoft.com/office/powerpoint/2010/main" val="6454788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38</a:t>
            </a:fld>
            <a:endParaRPr lang="en-US"/>
          </a:p>
        </p:txBody>
      </p:sp>
    </p:spTree>
    <p:extLst>
      <p:ext uri="{BB962C8B-B14F-4D97-AF65-F5344CB8AC3E}">
        <p14:creationId xmlns:p14="http://schemas.microsoft.com/office/powerpoint/2010/main" val="42891901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39</a:t>
            </a:fld>
            <a:endParaRPr lang="en-US"/>
          </a:p>
        </p:txBody>
      </p:sp>
    </p:spTree>
    <p:extLst>
      <p:ext uri="{BB962C8B-B14F-4D97-AF65-F5344CB8AC3E}">
        <p14:creationId xmlns:p14="http://schemas.microsoft.com/office/powerpoint/2010/main" val="1278123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4</a:t>
            </a:fld>
            <a:endParaRPr lang="en-US"/>
          </a:p>
        </p:txBody>
      </p:sp>
    </p:spTree>
    <p:extLst>
      <p:ext uri="{BB962C8B-B14F-4D97-AF65-F5344CB8AC3E}">
        <p14:creationId xmlns:p14="http://schemas.microsoft.com/office/powerpoint/2010/main" val="3452244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5</a:t>
            </a:fld>
            <a:endParaRPr lang="en-US"/>
          </a:p>
        </p:txBody>
      </p:sp>
    </p:spTree>
    <p:extLst>
      <p:ext uri="{BB962C8B-B14F-4D97-AF65-F5344CB8AC3E}">
        <p14:creationId xmlns:p14="http://schemas.microsoft.com/office/powerpoint/2010/main" val="2631347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6</a:t>
            </a:fld>
            <a:endParaRPr lang="en-US"/>
          </a:p>
        </p:txBody>
      </p:sp>
    </p:spTree>
    <p:extLst>
      <p:ext uri="{BB962C8B-B14F-4D97-AF65-F5344CB8AC3E}">
        <p14:creationId xmlns:p14="http://schemas.microsoft.com/office/powerpoint/2010/main" val="2779376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7</a:t>
            </a:fld>
            <a:endParaRPr lang="en-US"/>
          </a:p>
        </p:txBody>
      </p:sp>
    </p:spTree>
    <p:extLst>
      <p:ext uri="{BB962C8B-B14F-4D97-AF65-F5344CB8AC3E}">
        <p14:creationId xmlns:p14="http://schemas.microsoft.com/office/powerpoint/2010/main" val="1701497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8</a:t>
            </a:fld>
            <a:endParaRPr lang="en-US"/>
          </a:p>
        </p:txBody>
      </p:sp>
    </p:spTree>
    <p:extLst>
      <p:ext uri="{BB962C8B-B14F-4D97-AF65-F5344CB8AC3E}">
        <p14:creationId xmlns:p14="http://schemas.microsoft.com/office/powerpoint/2010/main" val="915512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9</a:t>
            </a:fld>
            <a:endParaRPr lang="en-US"/>
          </a:p>
        </p:txBody>
      </p:sp>
    </p:spTree>
    <p:extLst>
      <p:ext uri="{BB962C8B-B14F-4D97-AF65-F5344CB8AC3E}">
        <p14:creationId xmlns:p14="http://schemas.microsoft.com/office/powerpoint/2010/main" val="650621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solidFill>
                  <a:prstClr val="black">
                    <a:tint val="75000"/>
                  </a:prstClr>
                </a:solidFill>
              </a:rPr>
              <a:pPr/>
              <a:t>9/1/2014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4237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solidFill>
                  <a:prstClr val="black">
                    <a:tint val="75000"/>
                  </a:prstClr>
                </a:solidFill>
              </a:rPr>
              <a:pPr/>
              <a:t>9/1/2014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644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solidFill>
                  <a:prstClr val="black">
                    <a:tint val="75000"/>
                  </a:prstClr>
                </a:solidFill>
              </a:rPr>
              <a:pPr/>
              <a:t>9/1/2014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334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497089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solidFill>
                  <a:prstClr val="black">
                    <a:tint val="75000"/>
                  </a:prstClr>
                </a:solidFill>
              </a:rPr>
              <a:pPr/>
              <a:t>9/1/2014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7122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solidFill>
                  <a:prstClr val="black">
                    <a:tint val="75000"/>
                  </a:prstClr>
                </a:solidFill>
              </a:rPr>
              <a:pPr/>
              <a:t>9/1/2014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195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solidFill>
                  <a:prstClr val="black">
                    <a:tint val="75000"/>
                  </a:prstClr>
                </a:solidFill>
              </a:rPr>
              <a:pPr/>
              <a:t>9/1/2014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898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solidFill>
                  <a:prstClr val="black">
                    <a:tint val="75000"/>
                  </a:prstClr>
                </a:solidFill>
              </a:rPr>
              <a:pPr/>
              <a:t>9/1/2014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6090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solidFill>
                  <a:prstClr val="black">
                    <a:tint val="75000"/>
                  </a:prstClr>
                </a:solidFill>
              </a:rPr>
              <a:pPr/>
              <a:t>9/1/2014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5873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solidFill>
                  <a:prstClr val="black">
                    <a:tint val="75000"/>
                  </a:prstClr>
                </a:solidFill>
              </a:rPr>
              <a:pPr/>
              <a:t>9/1/2014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98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solidFill>
                  <a:prstClr val="black">
                    <a:tint val="75000"/>
                  </a:prstClr>
                </a:solidFill>
              </a:rPr>
              <a:pPr/>
              <a:t>9/1/2014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822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solidFill>
                  <a:prstClr val="black">
                    <a:tint val="75000"/>
                  </a:prstClr>
                </a:solidFill>
              </a:rPr>
              <a:pPr/>
              <a:t>9/1/2014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437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31173"/>
            <a:ext cx="6899564"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3408E24-CD6D-F245-BA50-44436EA38975}" type="datetimeFigureOut">
              <a:rPr lang="en-US" smtClean="0">
                <a:solidFill>
                  <a:prstClr val="black">
                    <a:tint val="75000"/>
                  </a:prstClr>
                </a:solidFill>
              </a:rPr>
              <a:pPr defTabSz="457200"/>
              <a:t>9/1/2014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9CB78FB-1415-9B4D-996E-11F146E2B0ED}"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5986923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txStyles>
    <p:titleStyle>
      <a:lvl1pPr algn="ctr" defTabSz="4572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customXml" Target="../../customXml/item1.xml"/><Relationship Id="rId5" Type="http://schemas.openxmlformats.org/officeDocument/2006/relationships/hyperlink" Target="http://www.infomall.org/" TargetMode="External"/><Relationship Id="rId4" Type="http://schemas.openxmlformats.org/officeDocument/2006/relationships/hyperlink" Target="mailto:gcf@indiana.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venublog.com/2013/07/16/hadoop-summit-2013-hive-authorizat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7.WMF"/></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7.WMF"/></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7.WMF"/></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bigdatawg.nist.gov/_uploadfiles/M0311_v2_2965963213.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10" y="426990"/>
            <a:ext cx="7326351" cy="1743396"/>
          </a:xfrm>
        </p:spPr>
        <p:txBody>
          <a:bodyPr>
            <a:noAutofit/>
          </a:bodyPr>
          <a:lstStyle/>
          <a:p>
            <a:r>
              <a:rPr lang="en-US" b="1" dirty="0"/>
              <a:t>Big Data Open Source Software </a:t>
            </a:r>
            <a:r>
              <a:rPr lang="en-US" b="1" dirty="0" smtClean="0"/>
              <a:t/>
            </a:r>
            <a:br>
              <a:rPr lang="en-US" b="1" dirty="0" smtClean="0"/>
            </a:br>
            <a:r>
              <a:rPr lang="en-US" b="1" dirty="0" smtClean="0"/>
              <a:t>and Projects</a:t>
            </a:r>
            <a:br>
              <a:rPr lang="en-US" b="1" dirty="0" smtClean="0"/>
            </a:br>
            <a:r>
              <a:rPr lang="en-US" b="1" dirty="0" smtClean="0"/>
              <a:t>Data Access Patterns and </a:t>
            </a:r>
            <a:br>
              <a:rPr lang="en-US" b="1" dirty="0" smtClean="0"/>
            </a:br>
            <a:r>
              <a:rPr lang="en-US" b="1" dirty="0" smtClean="0"/>
              <a:t>Introduction to </a:t>
            </a:r>
            <a:r>
              <a:rPr lang="en-US" dirty="0" smtClean="0"/>
              <a:t>using </a:t>
            </a:r>
            <a:r>
              <a:rPr lang="en-US" b="1" dirty="0" smtClean="0"/>
              <a:t>HPC-ABDS</a:t>
            </a:r>
            <a:r>
              <a:rPr lang="en-US" sz="4800" dirty="0"/>
              <a:t> </a:t>
            </a:r>
          </a:p>
        </p:txBody>
      </p:sp>
      <p:sp>
        <p:nvSpPr>
          <p:cNvPr id="3" name="Subtitle 2"/>
          <p:cNvSpPr>
            <a:spLocks noGrp="1"/>
          </p:cNvSpPr>
          <p:nvPr>
            <p:ph type="subTitle" idx="1"/>
          </p:nvPr>
        </p:nvSpPr>
        <p:spPr>
          <a:xfrm>
            <a:off x="0" y="3200400"/>
            <a:ext cx="9144000" cy="838200"/>
          </a:xfrm>
        </p:spPr>
        <p:txBody>
          <a:bodyPr>
            <a:noAutofit/>
          </a:bodyPr>
          <a:lstStyle/>
          <a:p>
            <a:r>
              <a:rPr lang="en-US" sz="2400" b="1" dirty="0" smtClean="0">
                <a:solidFill>
                  <a:schemeClr val="tx1">
                    <a:lumMod val="75000"/>
                    <a:lumOff val="25000"/>
                  </a:schemeClr>
                </a:solidFill>
              </a:rPr>
              <a:t>I590 Data Science Curriculum</a:t>
            </a:r>
            <a:endParaRPr lang="en-US" sz="2400" b="1" dirty="0">
              <a:solidFill>
                <a:schemeClr val="tx1">
                  <a:lumMod val="75000"/>
                  <a:lumOff val="25000"/>
                </a:schemeClr>
              </a:solidFill>
            </a:endParaRPr>
          </a:p>
          <a:p>
            <a:r>
              <a:rPr lang="en-US" sz="2400" b="1" dirty="0" smtClean="0">
                <a:solidFill>
                  <a:schemeClr val="tx1">
                    <a:lumMod val="75000"/>
                    <a:lumOff val="25000"/>
                  </a:schemeClr>
                </a:solidFill>
              </a:rPr>
              <a:t>August 16 2014</a:t>
            </a:r>
            <a:endParaRPr lang="it-IT" sz="2400" b="1" dirty="0">
              <a:solidFill>
                <a:schemeClr val="tx1">
                  <a:lumMod val="75000"/>
                  <a:lumOff val="25000"/>
                </a:schemeClr>
              </a:solidFill>
            </a:endParaRPr>
          </a:p>
        </p:txBody>
      </p:sp>
      <p:sp>
        <p:nvSpPr>
          <p:cNvPr id="5" name="Subtitle 2"/>
          <p:cNvSpPr txBox="1">
            <a:spLocks/>
          </p:cNvSpPr>
          <p:nvPr/>
        </p:nvSpPr>
        <p:spPr>
          <a:xfrm>
            <a:off x="-89210" y="4343400"/>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4"/>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5"/>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spTree>
    <p:custDataLst>
      <p:custData r:id="rId1"/>
    </p:custDataLst>
    <p:extLst>
      <p:ext uri="{BB962C8B-B14F-4D97-AF65-F5344CB8AC3E}">
        <p14:creationId xmlns:p14="http://schemas.microsoft.com/office/powerpoint/2010/main" val="1063301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8514"/>
            <a:ext cx="6878041" cy="1143000"/>
          </a:xfrm>
        </p:spPr>
        <p:txBody>
          <a:bodyPr>
            <a:noAutofit/>
          </a:bodyPr>
          <a:lstStyle/>
          <a:p>
            <a:r>
              <a:rPr lang="en-US" sz="2200" b="1" dirty="0" smtClean="0"/>
              <a:t>4. </a:t>
            </a:r>
            <a:r>
              <a:rPr lang="en-US" sz="2400" b="1" dirty="0"/>
              <a:t>Perform batch analytics on the data in a highly horizontally scalable data store using highly horizontally scalable processing (</a:t>
            </a:r>
            <a:r>
              <a:rPr lang="en-US" sz="2400" b="1" dirty="0" err="1"/>
              <a:t>e.g</a:t>
            </a:r>
            <a:r>
              <a:rPr lang="en-US" sz="2400" b="1" dirty="0"/>
              <a:t> MapReduce) with a user-friendly interface (e.g. SQL like</a:t>
            </a:r>
            <a:r>
              <a:rPr lang="en-US" sz="2400" b="1" dirty="0" smtClean="0"/>
              <a:t>)</a:t>
            </a:r>
            <a:endParaRPr lang="en-US" sz="2200" b="1" dirty="0"/>
          </a:p>
        </p:txBody>
      </p:sp>
      <p:sp>
        <p:nvSpPr>
          <p:cNvPr id="9" name="Oval 8"/>
          <p:cNvSpPr/>
          <p:nvPr/>
        </p:nvSpPr>
        <p:spPr>
          <a:xfrm>
            <a:off x="8198070" y="844505"/>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2277331" y="3776516"/>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Hadoop, Spark, Giraph, Pig …</a:t>
            </a:r>
            <a:endParaRPr lang="en-US" dirty="0"/>
          </a:p>
        </p:txBody>
      </p:sp>
      <p:sp>
        <p:nvSpPr>
          <p:cNvPr id="12" name="Rounded Rectangle 11"/>
          <p:cNvSpPr/>
          <p:nvPr/>
        </p:nvSpPr>
        <p:spPr>
          <a:xfrm>
            <a:off x="2277331" y="4633760"/>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Storage: HDFS, </a:t>
            </a:r>
            <a:r>
              <a:rPr lang="en-US" dirty="0" err="1" smtClean="0"/>
              <a:t>Hbase</a:t>
            </a:r>
            <a:r>
              <a:rPr lang="en-US" dirty="0" smtClean="0"/>
              <a:t> </a:t>
            </a:r>
            <a:endParaRPr lang="en-US" dirty="0"/>
          </a:p>
        </p:txBody>
      </p:sp>
      <p:sp>
        <p:nvSpPr>
          <p:cNvPr id="25" name="Oval 24"/>
          <p:cNvSpPr/>
          <p:nvPr/>
        </p:nvSpPr>
        <p:spPr>
          <a:xfrm>
            <a:off x="94594" y="5906814"/>
            <a:ext cx="4813738" cy="45823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Data, Streaming, Batch …..</a:t>
            </a:r>
            <a:endParaRPr lang="en-US" dirty="0"/>
          </a:p>
        </p:txBody>
      </p:sp>
      <p:cxnSp>
        <p:nvCxnSpPr>
          <p:cNvPr id="26" name="Straight Arrow Connector 25"/>
          <p:cNvCxnSpPr/>
          <p:nvPr/>
        </p:nvCxnSpPr>
        <p:spPr>
          <a:xfrm flipV="1">
            <a:off x="2995448" y="5297214"/>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3615558" y="5349766"/>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4572000" y="5357759"/>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9" name="Group 28"/>
          <p:cNvGrpSpPr/>
          <p:nvPr/>
        </p:nvGrpSpPr>
        <p:grpSpPr>
          <a:xfrm>
            <a:off x="708188" y="1571682"/>
            <a:ext cx="5613078" cy="869846"/>
            <a:chOff x="1609805" y="1758098"/>
            <a:chExt cx="5613078" cy="869846"/>
          </a:xfrm>
        </p:grpSpPr>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805" y="1758098"/>
              <a:ext cx="881148" cy="856150"/>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943" y="1758098"/>
              <a:ext cx="861850" cy="837400"/>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0525" y="1758098"/>
              <a:ext cx="869846" cy="869846"/>
            </a:xfrm>
            <a:prstGeom prst="rect">
              <a:avLst/>
            </a:prstGeom>
          </p:spPr>
        </p:pic>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895" y="1758098"/>
              <a:ext cx="881148" cy="856150"/>
            </a:xfrm>
            <a:prstGeom prst="rect">
              <a:avLst/>
            </a:prstGeom>
          </p:spPr>
        </p:pic>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1033" y="1758098"/>
              <a:ext cx="861850" cy="837400"/>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1615" y="1758098"/>
              <a:ext cx="869846" cy="869846"/>
            </a:xfrm>
            <a:prstGeom prst="rect">
              <a:avLst/>
            </a:prstGeom>
          </p:spPr>
        </p:pic>
      </p:grpSp>
      <p:sp>
        <p:nvSpPr>
          <p:cNvPr id="36" name="Rounded Rectangle 35"/>
          <p:cNvSpPr/>
          <p:nvPr/>
        </p:nvSpPr>
        <p:spPr>
          <a:xfrm>
            <a:off x="2779984" y="2939642"/>
            <a:ext cx="1965435" cy="64638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Hive</a:t>
            </a:r>
            <a:endParaRPr lang="en-US" dirty="0"/>
          </a:p>
        </p:txBody>
      </p:sp>
      <p:sp>
        <p:nvSpPr>
          <p:cNvPr id="37" name="Rounded Rectangle 36"/>
          <p:cNvSpPr/>
          <p:nvPr/>
        </p:nvSpPr>
        <p:spPr>
          <a:xfrm>
            <a:off x="5591502" y="2952778"/>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Mahout, R</a:t>
            </a:r>
            <a:endParaRPr lang="en-US" dirty="0"/>
          </a:p>
        </p:txBody>
      </p:sp>
      <p:sp>
        <p:nvSpPr>
          <p:cNvPr id="4" name="TextBox 3"/>
          <p:cNvSpPr txBox="1"/>
          <p:nvPr/>
        </p:nvSpPr>
        <p:spPr>
          <a:xfrm>
            <a:off x="3208015" y="2547229"/>
            <a:ext cx="4198566" cy="369332"/>
          </a:xfrm>
          <a:prstGeom prst="rect">
            <a:avLst/>
          </a:prstGeom>
          <a:noFill/>
        </p:spPr>
        <p:txBody>
          <a:bodyPr wrap="square" rtlCol="0">
            <a:spAutoFit/>
          </a:bodyPr>
          <a:lstStyle/>
          <a:p>
            <a:r>
              <a:rPr lang="en-US" dirty="0" smtClean="0"/>
              <a:t>SQL Query                           General Analytics </a:t>
            </a:r>
            <a:endParaRPr lang="en-US" dirty="0"/>
          </a:p>
        </p:txBody>
      </p:sp>
      <p:sp>
        <p:nvSpPr>
          <p:cNvPr id="38" name="Rounded Rectangle 37"/>
          <p:cNvSpPr/>
          <p:nvPr/>
        </p:nvSpPr>
        <p:spPr>
          <a:xfrm>
            <a:off x="131119" y="2939641"/>
            <a:ext cx="1154139" cy="64638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smtClean="0"/>
              <a:t>HCatalog</a:t>
            </a:r>
            <a:endParaRPr lang="en-US" dirty="0"/>
          </a:p>
        </p:txBody>
      </p:sp>
      <p:sp>
        <p:nvSpPr>
          <p:cNvPr id="39" name="Up-Down Arrow 38"/>
          <p:cNvSpPr/>
          <p:nvPr/>
        </p:nvSpPr>
        <p:spPr>
          <a:xfrm rot="16200000">
            <a:off x="1786567" y="2649539"/>
            <a:ext cx="484632" cy="1216152"/>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1" name="Down Arrow 40"/>
          <p:cNvSpPr/>
          <p:nvPr/>
        </p:nvSpPr>
        <p:spPr>
          <a:xfrm>
            <a:off x="4815159" y="2543557"/>
            <a:ext cx="373786" cy="396084"/>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1005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571"/>
            <a:ext cx="8229600" cy="928954"/>
          </a:xfrm>
        </p:spPr>
        <p:txBody>
          <a:bodyPr>
            <a:normAutofit/>
          </a:bodyPr>
          <a:lstStyle/>
          <a:p>
            <a:r>
              <a:rPr lang="en-US" b="1" dirty="0" smtClean="0"/>
              <a:t>Hive Example</a:t>
            </a:r>
            <a:endParaRPr lang="en-US" b="1" dirty="0"/>
          </a:p>
        </p:txBody>
      </p:sp>
      <p:sp>
        <p:nvSpPr>
          <p:cNvPr id="3" name="Content Placeholder 2"/>
          <p:cNvSpPr>
            <a:spLocks noGrp="1"/>
          </p:cNvSpPr>
          <p:nvPr>
            <p:ph idx="1"/>
          </p:nvPr>
        </p:nvSpPr>
        <p:spPr>
          <a:xfrm>
            <a:off x="0" y="1062333"/>
            <a:ext cx="6306207" cy="1286219"/>
          </a:xfrm>
        </p:spPr>
        <p:txBody>
          <a:bodyPr>
            <a:normAutofit fontScale="92500" lnSpcReduction="20000"/>
          </a:bodyPr>
          <a:lstStyle/>
          <a:p>
            <a:r>
              <a:rPr lang="en-US" dirty="0">
                <a:hlinkClick r:id="rId3"/>
              </a:rPr>
              <a:t>http://venublog.com/2013/07/16/hadoop-summit-2013-hive-authorization</a:t>
            </a:r>
            <a:r>
              <a:rPr lang="en-US" dirty="0" smtClean="0">
                <a:hlinkClick r:id="rId3"/>
              </a:rPr>
              <a:t>/</a:t>
            </a:r>
            <a:r>
              <a:rPr lang="en-US" dirty="0" smtClean="0"/>
              <a:t> </a:t>
            </a:r>
            <a:endParaRPr lang="en-US" dirty="0"/>
          </a:p>
        </p:txBody>
      </p:sp>
      <p:grpSp>
        <p:nvGrpSpPr>
          <p:cNvPr id="5" name="Group 4"/>
          <p:cNvGrpSpPr/>
          <p:nvPr/>
        </p:nvGrpSpPr>
        <p:grpSpPr>
          <a:xfrm>
            <a:off x="336014" y="2324144"/>
            <a:ext cx="6740733" cy="4533855"/>
            <a:chOff x="336015" y="2324145"/>
            <a:chExt cx="5966284" cy="4012956"/>
          </a:xfrm>
        </p:grpSpPr>
        <p:pic>
          <p:nvPicPr>
            <p:cNvPr id="3074" name="Picture 2" descr="http://cdn.venublog.com/wp-content/uploads/2013/07/hiv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15" y="2324145"/>
              <a:ext cx="5966284" cy="40129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7961" y="2996588"/>
              <a:ext cx="2809302" cy="28643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093251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54"/>
            <a:ext cx="6842234" cy="1143000"/>
          </a:xfrm>
        </p:spPr>
        <p:txBody>
          <a:bodyPr>
            <a:noAutofit/>
          </a:bodyPr>
          <a:lstStyle/>
          <a:p>
            <a:r>
              <a:rPr lang="en-US" sz="3200" b="1" dirty="0" smtClean="0"/>
              <a:t>5. Perform </a:t>
            </a:r>
            <a:r>
              <a:rPr lang="en-US" sz="3200" b="1" dirty="0"/>
              <a:t>interactive analytics on data in analytics-optimized </a:t>
            </a:r>
            <a:r>
              <a:rPr lang="en-US" sz="3200" b="1" dirty="0" smtClean="0"/>
              <a:t>database</a:t>
            </a:r>
            <a:endParaRPr lang="en-US" sz="3200" b="1" dirty="0"/>
          </a:p>
        </p:txBody>
      </p:sp>
      <p:sp>
        <p:nvSpPr>
          <p:cNvPr id="3" name="Rounded Rectangle 2"/>
          <p:cNvSpPr/>
          <p:nvPr/>
        </p:nvSpPr>
        <p:spPr>
          <a:xfrm>
            <a:off x="2236858" y="4162109"/>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Hadoop, Spark, Giraph, Pig …</a:t>
            </a:r>
            <a:endParaRPr lang="en-US" dirty="0"/>
          </a:p>
        </p:txBody>
      </p:sp>
      <p:sp>
        <p:nvSpPr>
          <p:cNvPr id="4" name="Rounded Rectangle 3"/>
          <p:cNvSpPr/>
          <p:nvPr/>
        </p:nvSpPr>
        <p:spPr>
          <a:xfrm>
            <a:off x="2236858" y="5019353"/>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Storage: HDFS, </a:t>
            </a:r>
            <a:r>
              <a:rPr lang="en-US" dirty="0" err="1" smtClean="0"/>
              <a:t>Hbase</a:t>
            </a:r>
            <a:r>
              <a:rPr lang="en-US" dirty="0" smtClean="0"/>
              <a:t> </a:t>
            </a:r>
            <a:endParaRPr lang="en-US" dirty="0"/>
          </a:p>
        </p:txBody>
      </p:sp>
      <p:sp>
        <p:nvSpPr>
          <p:cNvPr id="5" name="Oval 4"/>
          <p:cNvSpPr/>
          <p:nvPr/>
        </p:nvSpPr>
        <p:spPr>
          <a:xfrm>
            <a:off x="94594" y="6292407"/>
            <a:ext cx="4813738" cy="45823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Data, Streaming, Batch …..</a:t>
            </a:r>
            <a:endParaRPr lang="en-US" dirty="0"/>
          </a:p>
        </p:txBody>
      </p:sp>
      <p:cxnSp>
        <p:nvCxnSpPr>
          <p:cNvPr id="6" name="Straight Arrow Connector 5"/>
          <p:cNvCxnSpPr/>
          <p:nvPr/>
        </p:nvCxnSpPr>
        <p:spPr>
          <a:xfrm flipV="1">
            <a:off x="2995448" y="5682807"/>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3615558" y="5735359"/>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4572000" y="5743352"/>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891257" y="1554791"/>
            <a:ext cx="5613078" cy="869846"/>
            <a:chOff x="1609805" y="1758098"/>
            <a:chExt cx="5613078" cy="869846"/>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805" y="1758098"/>
              <a:ext cx="881148" cy="85615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943" y="1758098"/>
              <a:ext cx="861850" cy="8374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0525" y="1758098"/>
              <a:ext cx="869846" cy="869846"/>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895" y="1758098"/>
              <a:ext cx="881148" cy="85615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1033" y="1758098"/>
              <a:ext cx="861850" cy="83740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1615" y="1758098"/>
              <a:ext cx="869846" cy="869846"/>
            </a:xfrm>
            <a:prstGeom prst="rect">
              <a:avLst/>
            </a:prstGeom>
          </p:spPr>
        </p:pic>
      </p:grpSp>
      <p:sp>
        <p:nvSpPr>
          <p:cNvPr id="17" name="Rounded Rectangle 16"/>
          <p:cNvSpPr/>
          <p:nvPr/>
        </p:nvSpPr>
        <p:spPr>
          <a:xfrm>
            <a:off x="4070913" y="3280427"/>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Mahout, R</a:t>
            </a:r>
            <a:endParaRPr lang="en-US" dirty="0"/>
          </a:p>
        </p:txBody>
      </p:sp>
      <p:sp>
        <p:nvSpPr>
          <p:cNvPr id="22" name="Up-Down Arrow 21"/>
          <p:cNvSpPr/>
          <p:nvPr/>
        </p:nvSpPr>
        <p:spPr>
          <a:xfrm>
            <a:off x="4904393" y="2540319"/>
            <a:ext cx="298475" cy="64131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366972" y="3278188"/>
            <a:ext cx="2677977" cy="369332"/>
          </a:xfrm>
          <a:prstGeom prst="rect">
            <a:avLst/>
          </a:prstGeom>
          <a:noFill/>
        </p:spPr>
        <p:txBody>
          <a:bodyPr wrap="none" rtlCol="0">
            <a:spAutoFit/>
          </a:bodyPr>
          <a:lstStyle/>
          <a:p>
            <a:r>
              <a:rPr lang="en-US" b="1" dirty="0" smtClean="0"/>
              <a:t>Similar to 4 which is batch</a:t>
            </a:r>
            <a:endParaRPr lang="en-US" b="1" dirty="0"/>
          </a:p>
        </p:txBody>
      </p:sp>
    </p:spTree>
    <p:extLst>
      <p:ext uri="{BB962C8B-B14F-4D97-AF65-F5344CB8AC3E}">
        <p14:creationId xmlns:p14="http://schemas.microsoft.com/office/powerpoint/2010/main" val="3094907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3201" y="2677830"/>
            <a:ext cx="7772400" cy="1362075"/>
          </a:xfrm>
        </p:spPr>
        <p:txBody>
          <a:bodyPr>
            <a:normAutofit/>
          </a:bodyPr>
          <a:lstStyle/>
          <a:p>
            <a:pPr algn="ctr"/>
            <a:r>
              <a:rPr lang="en-US" dirty="0" smtClean="0"/>
              <a:t>Science EXAMPLES</a:t>
            </a:r>
            <a:endParaRPr lang="en-US" dirty="0"/>
          </a:p>
        </p:txBody>
      </p:sp>
      <p:sp>
        <p:nvSpPr>
          <p:cNvPr id="8" name="Text Placeholder 7"/>
          <p:cNvSpPr>
            <a:spLocks noGrp="1"/>
          </p:cNvSpPr>
          <p:nvPr>
            <p:ph type="body" idx="1"/>
          </p:nvPr>
        </p:nvSpPr>
        <p:spPr>
          <a:xfrm>
            <a:off x="93576" y="3693346"/>
            <a:ext cx="8721212" cy="2664542"/>
          </a:xfrm>
        </p:spPr>
        <p:txBody>
          <a:bodyPr>
            <a:normAutofit/>
          </a:bodyPr>
          <a:lstStyle/>
          <a:p>
            <a:pPr algn="ctr"/>
            <a:endParaRPr lang="en-US" sz="3200" dirty="0">
              <a:solidFill>
                <a:schemeClr val="tx1">
                  <a:lumMod val="75000"/>
                  <a:lumOff val="25000"/>
                </a:schemeClr>
              </a:solidFill>
            </a:endParaRPr>
          </a:p>
        </p:txBody>
      </p:sp>
    </p:spTree>
    <p:extLst>
      <p:ext uri="{BB962C8B-B14F-4D97-AF65-F5344CB8AC3E}">
        <p14:creationId xmlns:p14="http://schemas.microsoft.com/office/powerpoint/2010/main" val="3915325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54"/>
            <a:ext cx="6842234" cy="1143000"/>
          </a:xfrm>
        </p:spPr>
        <p:txBody>
          <a:bodyPr>
            <a:noAutofit/>
          </a:bodyPr>
          <a:lstStyle/>
          <a:p>
            <a:r>
              <a:rPr lang="en-US" sz="3200" b="1" dirty="0" smtClean="0"/>
              <a:t>5A. Perform </a:t>
            </a:r>
            <a:r>
              <a:rPr lang="en-US" sz="3200" b="1" dirty="0"/>
              <a:t>interactive analytics on </a:t>
            </a:r>
            <a:r>
              <a:rPr lang="en-US" sz="3200" b="1" dirty="0" smtClean="0"/>
              <a:t>observational scientific data</a:t>
            </a:r>
            <a:endParaRPr lang="en-US" sz="3200" b="1" dirty="0"/>
          </a:p>
        </p:txBody>
      </p:sp>
      <p:sp>
        <p:nvSpPr>
          <p:cNvPr id="3" name="Rounded Rectangle 2"/>
          <p:cNvSpPr/>
          <p:nvPr/>
        </p:nvSpPr>
        <p:spPr>
          <a:xfrm>
            <a:off x="2082570" y="2743231"/>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Grid or Many Task Software, Hadoop, Spark, Giraph, Pig …</a:t>
            </a:r>
            <a:endParaRPr lang="en-US" dirty="0"/>
          </a:p>
        </p:txBody>
      </p:sp>
      <p:sp>
        <p:nvSpPr>
          <p:cNvPr id="4" name="Rounded Rectangle 3"/>
          <p:cNvSpPr/>
          <p:nvPr/>
        </p:nvSpPr>
        <p:spPr>
          <a:xfrm>
            <a:off x="2082570" y="3600475"/>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Storage: HDFS, </a:t>
            </a:r>
            <a:r>
              <a:rPr lang="en-US" dirty="0" err="1" smtClean="0"/>
              <a:t>Hbase</a:t>
            </a:r>
            <a:r>
              <a:rPr lang="en-US" dirty="0" smtClean="0"/>
              <a:t>, File Collection </a:t>
            </a:r>
            <a:endParaRPr lang="en-US" dirty="0"/>
          </a:p>
        </p:txBody>
      </p:sp>
      <p:sp>
        <p:nvSpPr>
          <p:cNvPr id="5" name="Oval 4"/>
          <p:cNvSpPr/>
          <p:nvPr/>
        </p:nvSpPr>
        <p:spPr>
          <a:xfrm>
            <a:off x="92706" y="4802586"/>
            <a:ext cx="3769845" cy="6966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Streaming Twitter data for Social Networking</a:t>
            </a:r>
            <a:endParaRPr lang="en-US" dirty="0"/>
          </a:p>
        </p:txBody>
      </p:sp>
      <p:cxnSp>
        <p:nvCxnSpPr>
          <p:cNvPr id="6" name="Straight Arrow Connector 5"/>
          <p:cNvCxnSpPr/>
          <p:nvPr/>
        </p:nvCxnSpPr>
        <p:spPr>
          <a:xfrm flipV="1">
            <a:off x="5402317" y="4457719"/>
            <a:ext cx="17470" cy="5674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2016326" y="4209988"/>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Rounded Rectangle 16"/>
          <p:cNvSpPr/>
          <p:nvPr/>
        </p:nvSpPr>
        <p:spPr>
          <a:xfrm>
            <a:off x="3198554" y="1691960"/>
            <a:ext cx="2434991"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Science Analysis Code, Mahout, R</a:t>
            </a:r>
            <a:endParaRPr lang="en-US" dirty="0"/>
          </a:p>
        </p:txBody>
      </p:sp>
      <p:sp>
        <p:nvSpPr>
          <p:cNvPr id="22" name="Up-Down Arrow 21"/>
          <p:cNvSpPr/>
          <p:nvPr/>
        </p:nvSpPr>
        <p:spPr>
          <a:xfrm rot="16200000">
            <a:off x="2408279" y="1694495"/>
            <a:ext cx="298475" cy="64131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40" y="1485392"/>
            <a:ext cx="1258709" cy="1361657"/>
          </a:xfrm>
          <a:prstGeom prst="rect">
            <a:avLst/>
          </a:prstGeom>
        </p:spPr>
      </p:pic>
      <p:sp>
        <p:nvSpPr>
          <p:cNvPr id="16" name="TextBox 15"/>
          <p:cNvSpPr txBox="1"/>
          <p:nvPr/>
        </p:nvSpPr>
        <p:spPr>
          <a:xfrm>
            <a:off x="5633545" y="4437627"/>
            <a:ext cx="3603527" cy="646331"/>
          </a:xfrm>
          <a:prstGeom prst="rect">
            <a:avLst/>
          </a:prstGeom>
          <a:noFill/>
        </p:spPr>
        <p:txBody>
          <a:bodyPr wrap="square" rtlCol="0">
            <a:spAutoFit/>
          </a:bodyPr>
          <a:lstStyle/>
          <a:p>
            <a:r>
              <a:rPr lang="en-US" dirty="0" smtClean="0"/>
              <a:t>Transport batch of data to primary analysis data system</a:t>
            </a:r>
            <a:endParaRPr lang="en-US" dirty="0"/>
          </a:p>
        </p:txBody>
      </p:sp>
      <p:sp>
        <p:nvSpPr>
          <p:cNvPr id="24" name="Oval 23"/>
          <p:cNvSpPr/>
          <p:nvPr/>
        </p:nvSpPr>
        <p:spPr>
          <a:xfrm>
            <a:off x="176626" y="5827522"/>
            <a:ext cx="3769845" cy="71578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Record Scientific Data in “field”</a:t>
            </a:r>
            <a:endParaRPr lang="en-US" dirty="0"/>
          </a:p>
        </p:txBody>
      </p:sp>
      <p:sp>
        <p:nvSpPr>
          <p:cNvPr id="25" name="Can 24"/>
          <p:cNvSpPr/>
          <p:nvPr/>
        </p:nvSpPr>
        <p:spPr>
          <a:xfrm>
            <a:off x="5250118" y="5219446"/>
            <a:ext cx="1297827" cy="1538705"/>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Local Accumulate and initial computing</a:t>
            </a:r>
            <a:endParaRPr lang="en-US" dirty="0"/>
          </a:p>
        </p:txBody>
      </p:sp>
      <p:cxnSp>
        <p:nvCxnSpPr>
          <p:cNvPr id="26" name="Straight Arrow Connector 25"/>
          <p:cNvCxnSpPr/>
          <p:nvPr/>
        </p:nvCxnSpPr>
        <p:spPr>
          <a:xfrm>
            <a:off x="4085112" y="6225135"/>
            <a:ext cx="100942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365226" y="4209988"/>
            <a:ext cx="1612402" cy="369332"/>
          </a:xfrm>
          <a:prstGeom prst="rect">
            <a:avLst/>
          </a:prstGeom>
          <a:noFill/>
        </p:spPr>
        <p:txBody>
          <a:bodyPr wrap="square" rtlCol="0">
            <a:spAutoFit/>
          </a:bodyPr>
          <a:lstStyle/>
          <a:p>
            <a:r>
              <a:rPr lang="en-US" dirty="0" smtClean="0"/>
              <a:t>Direct Transfer</a:t>
            </a:r>
            <a:endParaRPr lang="en-US" dirty="0"/>
          </a:p>
        </p:txBody>
      </p:sp>
      <p:sp>
        <p:nvSpPr>
          <p:cNvPr id="28" name="TextBox 27"/>
          <p:cNvSpPr txBox="1"/>
          <p:nvPr/>
        </p:nvSpPr>
        <p:spPr>
          <a:xfrm>
            <a:off x="6758152" y="5219446"/>
            <a:ext cx="2385848" cy="1200329"/>
          </a:xfrm>
          <a:prstGeom prst="rect">
            <a:avLst/>
          </a:prstGeom>
          <a:noFill/>
        </p:spPr>
        <p:txBody>
          <a:bodyPr wrap="square" rtlCol="0">
            <a:spAutoFit/>
          </a:bodyPr>
          <a:lstStyle/>
          <a:p>
            <a:r>
              <a:rPr lang="en-US" dirty="0" smtClean="0"/>
              <a:t>Following examples are LHC, Remote Sensing, Astronomy and Bioinformatics</a:t>
            </a:r>
          </a:p>
        </p:txBody>
      </p:sp>
    </p:spTree>
    <p:extLst>
      <p:ext uri="{BB962C8B-B14F-4D97-AF65-F5344CB8AC3E}">
        <p14:creationId xmlns:p14="http://schemas.microsoft.com/office/powerpoint/2010/main" val="1110511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173"/>
            <a:ext cx="6899564" cy="788634"/>
          </a:xfrm>
        </p:spPr>
        <p:txBody>
          <a:bodyPr/>
          <a:lstStyle/>
          <a:p>
            <a:r>
              <a:rPr lang="en-US" dirty="0" smtClean="0"/>
              <a:t>Particle Physics (LHC)</a:t>
            </a:r>
            <a:endParaRPr lang="en-US" dirty="0"/>
          </a:p>
        </p:txBody>
      </p:sp>
      <p:pic>
        <p:nvPicPr>
          <p:cNvPr id="3074" name="Picture 2" descr="http://pcbunn.cacr.caltech.edu/sc2005/Bubble_Diagram_SC0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91" y="819807"/>
            <a:ext cx="6589963" cy="45614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4591" y="5513090"/>
            <a:ext cx="5665076" cy="923330"/>
          </a:xfrm>
          <a:prstGeom prst="rect">
            <a:avLst/>
          </a:prstGeom>
          <a:noFill/>
        </p:spPr>
        <p:txBody>
          <a:bodyPr wrap="square" rtlCol="0">
            <a:spAutoFit/>
          </a:bodyPr>
          <a:lstStyle/>
          <a:p>
            <a:r>
              <a:rPr lang="en-US" dirty="0" smtClean="0"/>
              <a:t>LHC Data analyzes ~30 petabytes of data per year produced at CERN using ~300,000 cores around the world</a:t>
            </a:r>
          </a:p>
          <a:p>
            <a:r>
              <a:rPr lang="en-US" dirty="0" smtClean="0"/>
              <a:t>Data reduced in size, replicated and looked at by physicists</a:t>
            </a:r>
            <a:endParaRPr lang="en-US" dirty="0"/>
          </a:p>
        </p:txBody>
      </p:sp>
    </p:spTree>
    <p:extLst>
      <p:ext uri="{BB962C8B-B14F-4D97-AF65-F5344CB8AC3E}">
        <p14:creationId xmlns:p14="http://schemas.microsoft.com/office/powerpoint/2010/main" val="3713311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173"/>
            <a:ext cx="6663559" cy="856569"/>
          </a:xfrm>
        </p:spPr>
        <p:txBody>
          <a:bodyPr>
            <a:normAutofit fontScale="90000"/>
          </a:bodyPr>
          <a:lstStyle/>
          <a:p>
            <a:r>
              <a:rPr lang="en-US" dirty="0" smtClean="0"/>
              <a:t>Astronomy – Dark Energy Survey I</a:t>
            </a:r>
            <a:endParaRPr lang="en-US" dirty="0"/>
          </a:p>
        </p:txBody>
      </p:sp>
      <p:pic>
        <p:nvPicPr>
          <p:cNvPr id="3" name="Picture 2" descr="http://upload.wikimedia.org/wikipedia/en/thumb/2/29/Victor_M._Blanco_Telescope.jpg/220px-Victor_M._Blanco_Telesco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880" y="3478906"/>
            <a:ext cx="20955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ile:DEC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67756"/>
            <a:ext cx="4049356" cy="24311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3364365"/>
            <a:ext cx="1991880" cy="1754326"/>
          </a:xfrm>
          <a:prstGeom prst="rect">
            <a:avLst/>
          </a:prstGeom>
          <a:noFill/>
          <a:ln>
            <a:solidFill>
              <a:schemeClr val="tx1"/>
            </a:solidFill>
          </a:ln>
        </p:spPr>
        <p:txBody>
          <a:bodyPr wrap="square" rtlCol="0">
            <a:spAutoFit/>
          </a:bodyPr>
          <a:lstStyle/>
          <a:p>
            <a:r>
              <a:rPr lang="en-US" dirty="0"/>
              <a:t> Victor M. Blanco </a:t>
            </a:r>
            <a:r>
              <a:rPr lang="en-US" dirty="0" smtClean="0"/>
              <a:t>Telescope Chile where new wide angle 520 mega pixel camera </a:t>
            </a:r>
            <a:r>
              <a:rPr lang="en-US" dirty="0" err="1" smtClean="0"/>
              <a:t>DECam</a:t>
            </a:r>
            <a:r>
              <a:rPr lang="en-US" dirty="0" smtClean="0"/>
              <a:t> installed</a:t>
            </a:r>
            <a:endParaRPr lang="en-US" dirty="0"/>
          </a:p>
        </p:txBody>
      </p:sp>
      <p:sp>
        <p:nvSpPr>
          <p:cNvPr id="6" name="Rectangle 5"/>
          <p:cNvSpPr/>
          <p:nvPr/>
        </p:nvSpPr>
        <p:spPr>
          <a:xfrm>
            <a:off x="0" y="5149170"/>
            <a:ext cx="3752193" cy="646331"/>
          </a:xfrm>
          <a:prstGeom prst="rect">
            <a:avLst/>
          </a:prstGeom>
        </p:spPr>
        <p:txBody>
          <a:bodyPr wrap="square">
            <a:spAutoFit/>
          </a:bodyPr>
          <a:lstStyle/>
          <a:p>
            <a:r>
              <a:rPr lang="en-US" dirty="0" smtClean="0"/>
              <a:t>https://indico.cern.ch/event/214784/session/5/contribution/410</a:t>
            </a:r>
            <a:endParaRPr lang="en-US" dirty="0"/>
          </a:p>
        </p:txBody>
      </p:sp>
      <p:pic>
        <p:nvPicPr>
          <p:cNvPr id="7" name="Picture 6"/>
          <p:cNvPicPr>
            <a:picLocks noChangeAspect="1"/>
          </p:cNvPicPr>
          <p:nvPr/>
        </p:nvPicPr>
        <p:blipFill>
          <a:blip r:embed="rId5"/>
          <a:stretch>
            <a:fillRect/>
          </a:stretch>
        </p:blipFill>
        <p:spPr>
          <a:xfrm>
            <a:off x="4125404" y="3460936"/>
            <a:ext cx="4738538" cy="2389053"/>
          </a:xfrm>
          <a:prstGeom prst="rect">
            <a:avLst/>
          </a:prstGeom>
        </p:spPr>
      </p:pic>
      <p:pic>
        <p:nvPicPr>
          <p:cNvPr id="10" name="Picture 9"/>
          <p:cNvPicPr>
            <a:picLocks noChangeAspect="1"/>
          </p:cNvPicPr>
          <p:nvPr/>
        </p:nvPicPr>
        <p:blipFill>
          <a:blip r:embed="rId6"/>
          <a:stretch>
            <a:fillRect/>
          </a:stretch>
        </p:blipFill>
        <p:spPr>
          <a:xfrm>
            <a:off x="4087380" y="766542"/>
            <a:ext cx="2948029" cy="2694394"/>
          </a:xfrm>
          <a:prstGeom prst="rect">
            <a:avLst/>
          </a:prstGeom>
        </p:spPr>
      </p:pic>
      <p:sp>
        <p:nvSpPr>
          <p:cNvPr id="12" name="Rectangle 11"/>
          <p:cNvSpPr/>
          <p:nvPr/>
        </p:nvSpPr>
        <p:spPr>
          <a:xfrm>
            <a:off x="-1" y="5930003"/>
            <a:ext cx="9059917" cy="923330"/>
          </a:xfrm>
          <a:prstGeom prst="rect">
            <a:avLst/>
          </a:prstGeom>
        </p:spPr>
        <p:txBody>
          <a:bodyPr wrap="square">
            <a:spAutoFit/>
          </a:bodyPr>
          <a:lstStyle/>
          <a:p>
            <a:r>
              <a:rPr lang="en-US" dirty="0" smtClean="0"/>
              <a:t>Ends up as part of International Virtual observatory (IVOA), which is a collection of interoperating data archives and software tools which utilize the internet to form a scientific research environment in which astronomical research programs can be conducted.</a:t>
            </a:r>
            <a:endParaRPr lang="en-US" dirty="0"/>
          </a:p>
        </p:txBody>
      </p:sp>
    </p:spTree>
    <p:extLst>
      <p:ext uri="{BB962C8B-B14F-4D97-AF65-F5344CB8AC3E}">
        <p14:creationId xmlns:p14="http://schemas.microsoft.com/office/powerpoint/2010/main" val="3015459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Astronomy – Dark Energy Survey </a:t>
            </a:r>
            <a:r>
              <a:rPr lang="en-US" dirty="0" smtClean="0"/>
              <a:t>II</a:t>
            </a:r>
            <a:endParaRPr lang="en-US" dirty="0"/>
          </a:p>
        </p:txBody>
      </p:sp>
      <p:pic>
        <p:nvPicPr>
          <p:cNvPr id="3" name="Picture 2"/>
          <p:cNvPicPr>
            <a:picLocks noChangeAspect="1"/>
          </p:cNvPicPr>
          <p:nvPr/>
        </p:nvPicPr>
        <p:blipFill>
          <a:blip r:embed="rId3"/>
          <a:stretch>
            <a:fillRect/>
          </a:stretch>
        </p:blipFill>
        <p:spPr>
          <a:xfrm>
            <a:off x="5511630" y="2649042"/>
            <a:ext cx="3632370" cy="4171270"/>
          </a:xfrm>
          <a:prstGeom prst="rect">
            <a:avLst/>
          </a:prstGeom>
        </p:spPr>
      </p:pic>
      <p:pic>
        <p:nvPicPr>
          <p:cNvPr id="4" name="Picture 3"/>
          <p:cNvPicPr>
            <a:picLocks noChangeAspect="1"/>
          </p:cNvPicPr>
          <p:nvPr/>
        </p:nvPicPr>
        <p:blipFill>
          <a:blip r:embed="rId4"/>
          <a:stretch>
            <a:fillRect/>
          </a:stretch>
        </p:blipFill>
        <p:spPr>
          <a:xfrm>
            <a:off x="-1" y="2611356"/>
            <a:ext cx="5041777" cy="4246643"/>
          </a:xfrm>
          <a:prstGeom prst="rect">
            <a:avLst/>
          </a:prstGeom>
        </p:spPr>
      </p:pic>
      <p:sp>
        <p:nvSpPr>
          <p:cNvPr id="5" name="TextBox 4"/>
          <p:cNvSpPr txBox="1"/>
          <p:nvPr/>
        </p:nvSpPr>
        <p:spPr>
          <a:xfrm>
            <a:off x="43651" y="809787"/>
            <a:ext cx="6640927" cy="1754326"/>
          </a:xfrm>
          <a:prstGeom prst="rect">
            <a:avLst/>
          </a:prstGeom>
          <a:noFill/>
        </p:spPr>
        <p:txBody>
          <a:bodyPr wrap="square" rtlCol="0">
            <a:spAutoFit/>
          </a:bodyPr>
          <a:lstStyle/>
          <a:p>
            <a:r>
              <a:rPr lang="en-US" dirty="0"/>
              <a:t>For DES (Dark Energy Survey) the data are sent from the mountaintop via a microwave link to La Serena, Chile. From there, an optical link forwards them to the NCSA </a:t>
            </a:r>
            <a:r>
              <a:rPr lang="en-US" dirty="0" smtClean="0"/>
              <a:t>(UIUC) as </a:t>
            </a:r>
            <a:r>
              <a:rPr lang="en-US" dirty="0"/>
              <a:t>well as </a:t>
            </a:r>
            <a:r>
              <a:rPr lang="en-US" dirty="0" smtClean="0"/>
              <a:t>NERSC (LBNL) </a:t>
            </a:r>
            <a:r>
              <a:rPr lang="en-US" dirty="0"/>
              <a:t>for storage and "reduction”. Here galaxies and stars in both the individual and stacked images are identified, catalogued, and finally their properties measured and stored in a database.</a:t>
            </a:r>
          </a:p>
        </p:txBody>
      </p:sp>
      <p:sp>
        <p:nvSpPr>
          <p:cNvPr id="7" name="TextBox 6"/>
          <p:cNvSpPr txBox="1"/>
          <p:nvPr/>
        </p:nvSpPr>
        <p:spPr>
          <a:xfrm>
            <a:off x="5513672" y="2307441"/>
            <a:ext cx="2771784" cy="369332"/>
          </a:xfrm>
          <a:prstGeom prst="rect">
            <a:avLst/>
          </a:prstGeom>
          <a:noFill/>
        </p:spPr>
        <p:txBody>
          <a:bodyPr wrap="none" rtlCol="0">
            <a:spAutoFit/>
          </a:bodyPr>
          <a:lstStyle/>
          <a:p>
            <a:r>
              <a:rPr lang="en-US" dirty="0" smtClean="0"/>
              <a:t>DES Machine room at NCSA</a:t>
            </a:r>
          </a:p>
        </p:txBody>
      </p:sp>
    </p:spTree>
    <p:extLst>
      <p:ext uri="{BB962C8B-B14F-4D97-AF65-F5344CB8AC3E}">
        <p14:creationId xmlns:p14="http://schemas.microsoft.com/office/powerpoint/2010/main" val="4266995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1284" y="1128071"/>
            <a:ext cx="3552496" cy="1143000"/>
          </a:xfrm>
        </p:spPr>
        <p:txBody>
          <a:bodyPr>
            <a:normAutofit fontScale="90000"/>
          </a:bodyPr>
          <a:lstStyle/>
          <a:p>
            <a:pPr algn="l"/>
            <a:r>
              <a:rPr lang="en-US" dirty="0" smtClean="0"/>
              <a:t>Astronomy</a:t>
            </a:r>
            <a:br>
              <a:rPr lang="en-US" dirty="0" smtClean="0"/>
            </a:br>
            <a:r>
              <a:rPr lang="en-US" dirty="0" smtClean="0"/>
              <a:t>Hubble </a:t>
            </a:r>
            <a:br>
              <a:rPr lang="en-US" dirty="0" smtClean="0"/>
            </a:br>
            <a:r>
              <a:rPr lang="en-US" dirty="0" smtClean="0"/>
              <a:t>Space Telescope</a:t>
            </a:r>
            <a:endParaRPr lang="en-US" dirty="0"/>
          </a:p>
        </p:txBody>
      </p:sp>
      <p:sp>
        <p:nvSpPr>
          <p:cNvPr id="3" name="Rectangle 2"/>
          <p:cNvSpPr/>
          <p:nvPr/>
        </p:nvSpPr>
        <p:spPr>
          <a:xfrm>
            <a:off x="3980794" y="6406084"/>
            <a:ext cx="5163206" cy="307777"/>
          </a:xfrm>
          <a:prstGeom prst="rect">
            <a:avLst/>
          </a:prstGeom>
        </p:spPr>
        <p:txBody>
          <a:bodyPr wrap="square">
            <a:spAutoFit/>
          </a:bodyPr>
          <a:lstStyle/>
          <a:p>
            <a:r>
              <a:rPr lang="en-US" sz="1400" dirty="0" smtClean="0"/>
              <a:t>http://asd.gsfc.nasa.gov/archive/hubble/a_pdf/news/facts/FS14.pdf</a:t>
            </a:r>
            <a:endParaRPr lang="en-US" sz="1400" dirty="0"/>
          </a:p>
        </p:txBody>
      </p:sp>
      <p:pic>
        <p:nvPicPr>
          <p:cNvPr id="6146" name="Picture 2" descr="http://upload.wikimedia.org/wikipedia/commons/d/dc/Hubble_Probes_the_Early_Univer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5261285" cy="28010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srcRect l="2873" t="8452" r="6130" b="10938"/>
          <a:stretch/>
        </p:blipFill>
        <p:spPr>
          <a:xfrm>
            <a:off x="4151585" y="2948180"/>
            <a:ext cx="4992415" cy="3457904"/>
          </a:xfrm>
          <a:prstGeom prst="rect">
            <a:avLst/>
          </a:prstGeom>
        </p:spPr>
      </p:pic>
      <p:sp>
        <p:nvSpPr>
          <p:cNvPr id="6" name="TextBox 5"/>
          <p:cNvSpPr txBox="1"/>
          <p:nvPr/>
        </p:nvSpPr>
        <p:spPr>
          <a:xfrm>
            <a:off x="5261284" y="2576138"/>
            <a:ext cx="3899338" cy="369332"/>
          </a:xfrm>
          <a:prstGeom prst="rect">
            <a:avLst/>
          </a:prstGeom>
          <a:noFill/>
        </p:spPr>
        <p:txBody>
          <a:bodyPr wrap="square" rtlCol="0">
            <a:spAutoFit/>
          </a:bodyPr>
          <a:lstStyle/>
          <a:p>
            <a:r>
              <a:rPr lang="en-US" dirty="0" smtClean="0"/>
              <a:t>HST Processing in Baltimore </a:t>
            </a:r>
            <a:r>
              <a:rPr lang="en-US" dirty="0" err="1" smtClean="0"/>
              <a:t>Md</a:t>
            </a:r>
            <a:r>
              <a:rPr lang="en-US" dirty="0" smtClean="0"/>
              <a:t> </a:t>
            </a:r>
          </a:p>
        </p:txBody>
      </p:sp>
      <p:sp>
        <p:nvSpPr>
          <p:cNvPr id="7" name="AutoShape 4" descr="data:image/jpeg;base64,/9j/4AAQSkZJRgABAQAAAQABAAD/2wCEAAkGBxQSEhUUExQWFhUXGRgYGBgXGB0XGBsaHBwYGBoYHRgYHCggHBwlHRcXITEhJSkrLi4uGB8zODMsNygtLisBCgoKDg0OGxAQGywkICQsLCwsLywsLCwsLCwsLCwsLCwsLCwsLCwsLCwsLCwsLCwsLCwsLCwsLCwsLCwsLCwsLP/AABEIAOEA4QMBIgACEQEDEQH/xAAbAAACAwEBAQAAAAAAAAAAAAADBAACBQEGB//EAEAQAAEDAgQDBgQEBAILAQAAAAEAAhEDIQQSMUFRYXEFE4GRofAiMrHRFMHh8QZSYnIjQiQ1Q1OSk6Kys9LTFf/EABkBAAMBAQEAAAAAAAAAAAAAAAECAwQABf/EACgRAAICAgIBAwMFAQAAAAAAAAABAhEDIRIxQRMiUQQyYUJxkaHw8f/aAAwDAQACEQMRAD8AwBiQNULFS1zS4i4kQQbHjGh5aoVWnffmksU4ytrltHiemuLXljwxQlNYSk1zgJAnUnQc1k02zAJDZ3MwOZgEx5qCqWjkqLKXhi4RRpY2k1ri0EOAMBwm/Pp91bDMAvKyhVmyO3FwDyVoyXkEtvQ/i63A7JRjbXKRdXLjcolOoVGeXZSGJJbLuN7JgaceKWAJN1So8gW0kA336eBUfVo0KC6COtdEZihAEX3vPT0Sr3GEJrbpXkfgpGKNSpiRp7CZwTC75ZI3PDfVYbX7LT7N7TqUmvpsPwVIzc4010Tc2kPHi5WzWdh4aCCDmEwNRyPPfpCSeTNwfBcwmLIP1T2LxFtG87XVluI0pq9GeGRqrGk3LI23Pv3KXq1gNTfbgutqhw0sB6qcZU6JSrtClWgSTlExc9FZlIgSdPdlcPzHkiVAIgFRlxsZcqI1piYTTa4DQL8yeMnQdISzKhiJ81XvBt4qMpJ+06MP1eS7YnqrVawja3mgmrHDkqSd10ZpIM4cuwVR03CqcQWxexRJGUjRKmneP1+i5Sb7OaiukO4WvnsdBpxi5Tnftiwv0SOHAbBTVSsNrSNUs3SDFSlIH+L/AKPRRF/Et4tXVHm/gvwJVdfjKpXpjWBp6qpqiRfRdNUdVu5HlRxO6fyLYoWVWUmlg1zzubRaNtdfRdxNpGoQG1oItI9+/BdGdlpR4t2Fq4VzWlwFhAN+M+eh8kq6SEeu+fshOYbBaGnRBcb0WpUrXN/2/XyRmARMGdo48T+iEHnqjMqbKLoo7KNfOyBVpmCbSNtyL39PVM0WkrtRp4KbVjptbEWPIV3klFaPf1+qpEGFy0gp2zrmjadteO/rKHJCZbeyK2j5oWFsZ7PrRrdP1G5o0BOp2A4mEthqQBiAtSjhC5pFvHhyWuO4kVNqVMwX4QumNJ8F3ENDQAD1WvUgfC2BeJOg52vCy67J+n6qWWaghox5bE2sHgfNM0qdp2XKNK8DxTncloy8dLx5rFKVmnGgD6RJsEniRBtqLK1aoW24Xt70VKz7Dbdc2gbbCUgdvJXqvJdzP1QW1fJL95N51SxWxpSVaGaBEmfBMGk1sSddNvqki+AAEPENzDUmNOW6exbGqxbBhGDQWDiNUicMYD+Os/VHcfhgEg8F3JOh48kmMQP5VErLuPoonqIvqT+SPeAZRWVAcsT/AFSZk8oFhEWvv0C1UzCN2ey60yhqyOGVTpl8adISLH3WvjIkieSyqz2iwukhFVsOdtTdBxh5gtQsRrZCw1YzobXTlIh5Mq7T4meEoylS0xOmwtOqsaZkc/cploGaEYhp2UXEqpV2ilGI5owxJDXMgQ6Lx8QjgduaPgsO0+7Jiphmt16Shx8C8mtozKWFBMzb1TtTscG7Mwc34oPAaxGka7pbHOLHDLKPgMaXOAnLzm88LpZQl4BCcVp9iTKWV0HVNUqM9U5iqHeEOMNcNm6EX9U5gMHew2JuR4oRTqx+3xMw0yLlamDrRlGv5q2IwkxLdbj34K7qOQQLE7q8I+QP26Bsa1szCzn1Jd8tuC1DQAolxN511PJY7K4cRrrwv+qj9RaRTFTLMrQ/Tw2lHZiA2pJaDF8rtD1Qsf8A4cWIm4JETrcTqPshBmeJmeKzY/cis24Mz8T8T3G4hJkX5rbbhGkOkxsk6+DLRYzfxXVuhHLXIphGa6aeqH+HytJPh+aFVkGBbeVRry4wff6o07Apqg3dFwmfJEY0bKreA2XQy1uqMnoMY7CPcC5omxI8pVat6hceeluioSHPbtGqLhmFzuUx14KSRovQn3h5LqZ7keyotPpkPUQGndNYc5RbdZwdlRziSYJK23qiNVJsZrFoE3KEMOCbIdavBIEOE/MJgjodt9JuutqZYIXSgmBT+djYw0cboTqP8o0Tn4sgDMLi3jxtyhEL5AIOqMpNRJ+nDnaYn3MHNHn0T2CFPunAgl5IynYazPE6R08rMIAIifNBaN1jlTNcW4sfwtDLbii1cEXNkbXPRGwFcOEE3Wrg6RDoFgd1ylboPpe0805jY48Rxsst2E+IuE8l6evgYqGJ6RZLv7Ocfiy2B1FxxidJvorqNIz5I8hHDl7RlJPj+Up/D4hwaQbhXxmKdLXOAkQLAf5YAMcfqqYOajgIkGZPAbnwSxQ8lvRudivBaHVA4MaYDsofG8ZSLtvfhI4gKnarC6PlcDYODcpMbnLAnfRGfjKQc2gxzsoYWS+zS5wc4Qbf5o56dVjPx2a0aaJsE1Nt11r/AH7nZcbglsedTaGwLwNDf6WXn8T2eCWuZJ3PWToOkLTpg5s2xTDCJyNHxDn6/dWyxjJbM0eaftEcXTfUawvLnBgAaDfKOEHbks6vQdaSQSLHbltwXq8PT1D3fDTuTrPLS42WdjMUx4doCTb6DpwusCcYqjVPHN+5nmqctkcdZ+6Xq1ydB1T1StJy25rPx2GIaTzGijJR5ATnwqzj6UgcfugPplvv1RcHMfF57wummXSJkTZc5bpjKLq0cot3BuiGw+K0iR6qxADdLoNFm2t01WhuVAANYknlw1KcpAtbJMi5jhZKvbBOyhxf+XfRNGKsSWTVFs44DzKiJZRadGexWuJVHWI1VsQ0CCCDM2vbraL8pUa4FDk7NbgqL06BeQJAk2mw8SdBzVjhzbgF1zIuNeCvh6wtPiqc72T9JLRei0lwn9k0x9yPY8kOoJdIR+5gzqNdU8ZWQyQrwddWI/IhCqPMiCq1KomFfDMzEAXJgAc9gsU0r0aYuTSsZw8WJJ1XqcNiWtOVrw6IIc2fz4aLyArBpg6LT7PrtHwjjr+SKjtSKY51cGelxo34zMfX1Wbh6rg6ItI+HYjmtHCkhpNyPMwjNY2iA+4fUB7skS1o0zHnqBtva03lkUY8pHcG5cUV7X7Jw8tNR7qTnahgD2NFr5ZBaLyReETB9gnDOLXOMP0Lby0bjwN+RRMFgjkJpPpveJcc3+I/+oskQZjny3WlgO8pUA4EOBLrPF2tNi2DppBHgvPj9W03yqn/AF/vyWf0zVOD2v7PPswjHRD2zIDpOWAbODrfyki5tmOl0en2U2m7Y+o62+q1a+Mp0BJyB1vhyW2El0k3jhwU/ECuCKLWBw+Zkw4RFwDq3mFsw5McNEs6nJqSR5ftKvLnQyADaNB05LHrZnPBBjZxO3Nem7XwZc1jqbX/ABWLSIMgkWHgsej2WSDc22haIz5OkZMsK2wNOq9ps4kn4TBOW2p9Bbqsuq4XjWbk8ZTleiWE8fcpTEOg3v74rHlil+5ojJy8aFXsvmCjw5wjXkmu647oADhe8DYLPqx6aQrRZAJQxmgn/KTE89Y6putmDbi+3FZ3duGo8/dkyg2xXJRQ3SMmArV2hhiRbdKU2OBBFpkzpYXJ52lLYivLuKotIlLew78Uc1hIH04JKrVmqXluRsyGtkgchmMkDmSeqdwzwCARaeimKe02GgTcd2xFN8aQv+N5BRc7kcFF1jcEMY6kfBKNC2P4h7X/ABLw5tNtMABuVny236m5KxgTOifls0uKXQXvTCjRlIkgyJttOx5qhKvQAzA7b7+ia2SpWOUcWLgtngdIPHn05pxlQkanRcoikNQXcIMfdaVGjSIOVwB2a6x96IRkl4DOMm0rRmGmI5qU6Rgnbc++iaqYX+ps8AboQYXWR0yHuj2KYlvNN9mVzII1aQYVKlHlKthqdw4DfTj+iEY2xuTWz6PhO0m02d/WDe8cARSEMa1vE8BFwOnFZlfENxFTM4iBPyg/AGyIBI04TrOgWd2ke9rF5dEhuUAaQAI/4bK2IpikACDEAyJHiQNlGnPb8eD0FUd/PktiadamC+nVyUiR8LQSRMhoyzDj8MnT5gtzsftw1KEPLnVMxaZBMQGiZiBJkxxnVeNf2w9tQZXkAQQ2ZvpMpqg05aYDnAve98c5DJ/6TfmsubHC0q7K4clSv4PTjB0XG5+C2pJMiBc/UlP9nCg2DUezODAANwPAbj6ryvaz3UwBUfnBtMy3rzWfUwVRgNUEmwjLewvebwbFdGXp6THyJZLdNUfQu0BR7t1KXObIcBMwbyJ1AMmyynOpNBcQdbxaPFeV/wD2XPE3HEfdSh2gNzH0Xp4JRfaR5eV03TZ6DHdltrDNRqBx3aSA7yWDi+wKrSSWHyXMTjmAS11/T9lTC/xHUpmQ71K7Lihff8Ahl5eBY0HWAHmtTs6mGGakRvOsfZAr/wAVOmwaZ5H7rIx2PNUnMY6CPoljHHHa2wSyTbrwaXanaWHDj3UQN41WDie0Wm4AQ62DkTKz30CEryu+hJRTReu8uNzbbkhMdl2nmrtULo5JXJdiqDotrrqr4zs91NwDsskA2INiJFwdY2234JSq82IN0ShTdq5xPALtNjxVKg34U8VFzvyouopoq2FHRyQKlS/BWa5EPIJUql5+IybCTrAAAHgAB4IJseqJlvzXa7JE8NkyFnLYzRA2tbYoTnuF80++K5SrjLeZU7qRyQcbFchjC9oDNMX0PBHd2hD5aDlI01uk6VMCyZwjQhwfgV5FWw9HH5nBsQee/gtHC0YdP7JIYUGIF9lovrZWXvO/BUjcdyJSdvRr4LEU5zviBt+n5IHaHbdOuXMFnRMWki0HpcWWF+JI+EGJ1MTurYSg0VQTBcRAIWSeZt0j0sUWoi9bBkX3leo7FwNFtIvqughoDGgQBcySOJJhUr4Y02AvBaXaSOGuvgsnEUiXAh8nUiLeQ8EZuFWuwqEovfQPHsc8uDXkC5yzrubaTH0TXYeLcKbmWOkAmDF5CNU7eqANylsg/EQz5rABroFxFoOuY66LIrvdTqOIcGjXJrB3YZHseIGWnkTRphKMJp9rY5UDi4BgGY6DXwS3aBcx2V4IdrBHjcFFxeKcx7atLVrswAbZp2M9ZseHNIY/tWriahfWOZ51JtPlYLRiviZssUm15FKlSVQPBTQHIGfRXGFBAO6oqbM8otCgBOi45j9ienvUJhoymNkEVXA2Ma/ZMxUrOUXkG5KtVHii0wHA8vdkCu/KLQkaGSF6uyAacgwTJ2TLL/dWJpNpn5u9zW/ly7880+koUOqegGHoEmDYDxnknX0oCthbsc7M1sEQDqZm4EaCL9R4FoiVWKtEZXFqxTul1av4Gj/vX/8ALH/0US7Ka/H8o8pmunKDZ6IFPDEH1TQIHJUitkpz1otmbtrzVntNxBtry6pVteHdU32hVBeSx7ng3Ln2cSRLpvxnqqciagqtvYsBBEJjQJPvbq/faQujIWa2MvfIj35ouGBKVpu4lN06gCeNdmfJKXSNPDVyNDokO0sQ4yhPrzpZVc0lvPfkFHPktUXwYmmmxjAYgEGSJ04ldp1yyoHA/KZHnI1WdTaGmQmxiGrLGNs9Pkoo9F/Ef8WVsW1oqBoLAMuUQI348NViDGZYImSN9Z/NUryQCFGENcxj73JdHAgQLjbX3BnJD3Zr4XtH/Cymk0ZSHh4nOXXmTNmwG2jWfHFe3OSZMk7eZ981tUmETrDoInWIBaqVGBrS4D9OSGJ1J/kbPjpR/HZn4hpgHM7NABg5bgXmIulANZnNOn5zOq1sE6IcDDhcHQg7EHjKFWwxud9VrWNpHnvOnJsVozvorvrWS1WuSI4JJ+IKWqK3yQ655JQ3XVcMTxRcQbcE3gFUVebJOsS6BsLqVMSqsNpStBGaRMKVG34n6KrXRCXfVyumb3uPQR1TCVbH+7JCMwluhSmErlwnrumHvy67WWjGvJmytoY7xRD73+pnr/6rqraI8X/v+iz8TcwAPNKV6oPFCbWuuuAKzWaunsFF7Jxo+FAA2CjHQYPNNHWyeR8tINTAKh10lApG6ZfABXWqEcWnZO798VSTM7bILasneNky07qUsll4Yq7C09EOu/WJ5K1N1+CoW+qhJ2aoKiFkjWCgVHlrRbyXapvZFpiWhFOgvY1h8aHNYCbCARym/itSjhW1Wvc6JB4w4k8OQj3tgYiiQAW68lsdkvaKby83AgNiSXH5RO1973ItqRnnKlZoxx3s3w8Po2y52AZrky3RrvCWgjx6efxtc8fsrU8QaI1lxBDuVwSOemqz8VXz+aEX7tdC5JXHfY9QqjWbozqxIuZSOHEDmqGpxXo3aPOSpsOzGMYHNczNmvN5EiNJAkSY/dY2Oc0OOWcu0689LaynXkaWSlVgKi407Lwdg24iEwKhcBJSTGElNNZAuU8U2GbSO4nD5YAc10gG07jS4FxoYQmMMELlWpsFfJAuuoVtvaC0WtJaHuLWaOcBmjnE36JdtLMC4G07+MfRStVDGHNfTTdXo1Q5st0RrYvJ10XwbjonstkOjTsqOrQtsFxiedklzkEyKIXe+7LqNo7iwDwNOCDSdLiCil4SdcEEG6yNUbIps1LAWCTqvi64MTbmq0HjOM3yyJ6cV2SarQMOF3s602lXfXsme2xh21P9Gc91KBBfZxO8jb9Fmt4woOZpeKmHwTCZ9E6wiI3SNGtAhcpYjUJB6GateEAvQ2GZmyuQl8jpaLU38U21wAEJIN8FpUaFhz9/dCbrsMY29Am4vLYiQfNBGJkk85XcVp4iEoxt1KkWbdUNipZD70G6qHkWvy/bcQg1WyTFgmh2SmjXbimuPwtDRaACTeBN3XuZPj0VcU/dJYW2iNUqyOa1J6ozyj7rK1yWgG3xCRcG0kXANrg2PXcJd9Qx1V2sP7qtWk521kLfQWktnezcS1lRrnsD2gyWklodyJFx1CJVqAkkCJOiGzDIndmOI4/qrLRGeS9FaYRsRJDSTYCB0kn6kobHIdWpaEkmhoWxfFPmyDhnEC0gaQuC5KaYLQkT2Wa1Q9TdAgqhKqQQYO0qzQN/GNfBbI5NGGWDZ1cXfh5qJ/VQnoSFqcggzoU3212mcTUD3NY2AGwwBrbD+XibknieaC8IRprPRpjN1QAGxPooH20S9SoQSFKbiNQVGRZIbDeKvXpeXJUZUlde+yQbYrUcVegFVM02RHP9vDRKOdewFdaAisA3VCicVFyn/wAT8ERyndJU1KtUi2inNWykHQRlSQRE8/fuy5Vowq0np/E4Z1N2V7S10CxsbiQY5gg+ISS7GS0KCkbGZvw6H30Qq0gzx0PinywmGgHmlMeyIGh1PvojDbFl0BbVtzVzUlLOK4KvFXTJtGhRjVGB4pDDVOKvVrQnROUb0Xq1YKFUrHY25oFW5zGVcPBG330XOQFjRbvfFBqVJtG64BwRaVOTMJGyijRKdGLqz3+9E++l3mUUxL3W7tgMgiwjXMXa2WfXZBg6j6rkwtFm1F1tWDKWD7K1N2ZUTE4jv4l3H0H2US0FRMcGcDKs5FdCC8K+qMW2wdemJhAdSMJp49VKbgs8zTARbbXZWpXVqzAdlRjYIUmiqKkQUQvlUqUpufBUzAIDDbHlFCBh0xnXHHMMJlFbgn1XinTaXPcYa0ak7Ac1yiIuBNvZUrzsfyU32OqXYFjC05d5i3FaJcSZNykmNm5RO+je53SyWxuQbHVLwCUhnnVXrNlDhNFUhG7dgnhCqCyapiVWpCokLYFtY5YtrOgmdInWOS61xCA4K4qSITpAewr2266fT8kB5gBEzQhO1QYRvCi1081kD6JXD7W8Uc1hxUmxq8kZULSHNcWuGhbYg8QRoUtUMyd91avU4IEpooWyu8ozDF4ifWLT6fVUBHFQuVkBhcyiHnUT6J0aFdkFUDfNPVsE4y4CWiJOwnSesJWY12EBNOSIY8cq2Ac3cqjoRalTMNF2nT5fss7l8mpQ0JvK5TV6ourtYmAdfTkJUUxumHvQaiRoZEp2CYpXSbQmaZjVKEagQhFyp3iFiHCYDpsDIkXi4uNjbha0i6FHDDKi4TOqTbWKswrqCMz6KgXaIt+qs1h1TCneSWqp1w4JSoy6dIFijhBM/f1CsBGirUKtQ5otjIuGIppCBcHe21yIMjW02mxG8gWEIbipsJ2k7w4Jg1LAbAkjhJifoPJKF6vVENBBDiRJaJltyIMiJtNpEEbyAtBLE6/uhwq98AQdeIvBHAwm6dMTpaPLwVEL0JmxXalT09+KK6kZiLoNZhBj90yAyl1xdyc1Ewp6erVMZeAJtJPE6bR6BZtStmMFHxrSDY7DQzYjSRyMEdQljVYKRb3fxl095Js2IyZdLmDOtoRyLZn+kj7dvZ2t8JIkGCRYgjwIsRz3TOCrxrBHDcLIa76p6hWYDfTxnw5rLk+DfDTsFXpBrzvewPA6BcaUPFV8zy7y8LDxXGuVY3WyTL1ShhR5VA8ogovoUHvp0RsyE5kpKCXY9cp1crg6ASDMOAc09WmxHIqr6aoGLglqmW2WTYTIj4twLmRz15JrBOLZgxIIPQ6hAp00ek6I5oUc35GW00Q01XNuid5ZMkI3RUtKUdTM21OyeqVafd6u72TNhlyxa+uaZ2iIWe6oOKdHUxd9Mnb2LqZVeJXXtskexyrVx5lXDV1zAlCVYEfD0tT6K+Dewth8AzAd6wY66qzWFpJ9QUFNXRzToEzCNLxOhT1Wnlc0gC0Tz3vPlbgrswxJGVvxagRM+C4/AVSLtdG5INuqomiTs3+z+0BhnnE0qFN4IyZSS9k65uThGnQjgvJY+pnqOfAGYkxwm61KFbLTezQiGgARbUk8Z18Vk4hdhTq2dPI74eBfIoouKwuzWdok6qiibIR+m6O4P5vApftL5z4fQLiiyL7j0P0lBui0NR1CiioyRVyE5dUQZxdijd/e4XFEDizkFRRALLsXof44/wBYVv7vyCiiHkZfY/3Mml+aZGh6KKKkSEuxasklFFzHiGw+/viuFRRKMXZ8p6j6FVdsoolCdo6Hr9k5h/lb73UUUZ9lP0npMH8x/sZ/5GLa7Z/2f9p/NRRQf3IrH7JHh6vzu/uKUxmvg3/tCii9RHlR+9iaiiiJc//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descr="http://upload.wikimedia.org/wikipedia/commons/7/7f/PhilcUK-127443850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01007"/>
            <a:ext cx="4056993" cy="4056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420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173"/>
            <a:ext cx="6894811" cy="694041"/>
          </a:xfrm>
        </p:spPr>
        <p:txBody>
          <a:bodyPr>
            <a:normAutofit/>
          </a:bodyPr>
          <a:lstStyle/>
          <a:p>
            <a:r>
              <a:rPr lang="en-US" sz="3200" dirty="0" err="1" smtClean="0"/>
              <a:t>CReSIS</a:t>
            </a:r>
            <a:r>
              <a:rPr lang="en-US" sz="3200" dirty="0" smtClean="0"/>
              <a:t> Remote Sensing: Radar Surveys</a:t>
            </a:r>
            <a:endParaRPr lang="en-US" sz="3200" dirty="0"/>
          </a:p>
        </p:txBody>
      </p:sp>
      <p:sp>
        <p:nvSpPr>
          <p:cNvPr id="5" name="TextBox 4"/>
          <p:cNvSpPr txBox="1"/>
          <p:nvPr/>
        </p:nvSpPr>
        <p:spPr>
          <a:xfrm>
            <a:off x="105103" y="609600"/>
            <a:ext cx="6526924" cy="923330"/>
          </a:xfrm>
          <a:prstGeom prst="rect">
            <a:avLst/>
          </a:prstGeom>
          <a:noFill/>
        </p:spPr>
        <p:txBody>
          <a:bodyPr wrap="square" rtlCol="0">
            <a:spAutoFit/>
          </a:bodyPr>
          <a:lstStyle/>
          <a:p>
            <a:r>
              <a:rPr lang="en-US" dirty="0" smtClean="0"/>
              <a:t>Expeditions last 1-2 months and gather up to 100 TB data. Most is saved on removable disks and flown back to continental US at end. A sample is analyzed in field to check instrument</a:t>
            </a:r>
            <a:endParaRPr lang="en-US" dirty="0"/>
          </a:p>
        </p:txBody>
      </p:sp>
      <p:grpSp>
        <p:nvGrpSpPr>
          <p:cNvPr id="6" name="Group 5"/>
          <p:cNvGrpSpPr/>
          <p:nvPr/>
        </p:nvGrpSpPr>
        <p:grpSpPr>
          <a:xfrm>
            <a:off x="0" y="1252825"/>
            <a:ext cx="9143999" cy="5605175"/>
            <a:chOff x="0" y="1252825"/>
            <a:chExt cx="9143999" cy="5605175"/>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35464"/>
              <a:ext cx="6894813" cy="5322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1"/>
            <p:cNvPicPr>
              <a:picLocks noChangeAspect="1" noChangeArrowheads="1"/>
            </p:cNvPicPr>
            <p:nvPr/>
          </p:nvPicPr>
          <p:blipFill>
            <a:blip r:embed="rId4" cstate="print"/>
            <a:srcRect/>
            <a:stretch>
              <a:fillRect/>
            </a:stretch>
          </p:blipFill>
          <p:spPr bwMode="auto">
            <a:xfrm>
              <a:off x="6894811" y="3800682"/>
              <a:ext cx="1522115" cy="1522115"/>
            </a:xfrm>
            <a:prstGeom prst="rect">
              <a:avLst/>
            </a:prstGeom>
            <a:noFill/>
            <a:ln w="9525">
              <a:noFill/>
              <a:miter lim="800000"/>
              <a:headEnd/>
              <a:tailEnd/>
            </a:ln>
          </p:spPr>
        </p:pic>
        <p:pic>
          <p:nvPicPr>
            <p:cNvPr id="8"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4812" y="5322797"/>
              <a:ext cx="2249187" cy="153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Documents and Settings\Geoffrey Fox\Desktop\Cresis\satellite_NEEM_200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94811" y="1532930"/>
              <a:ext cx="2221081" cy="226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DSC_164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60526" y="1252825"/>
              <a:ext cx="1634285" cy="108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42919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3201" y="2677830"/>
            <a:ext cx="7772400" cy="1362075"/>
          </a:xfrm>
        </p:spPr>
        <p:txBody>
          <a:bodyPr>
            <a:normAutofit/>
          </a:bodyPr>
          <a:lstStyle/>
          <a:p>
            <a:pPr algn="ctr"/>
            <a:r>
              <a:rPr lang="en-US" dirty="0" smtClean="0"/>
              <a:t>HPC-ABDS</a:t>
            </a:r>
            <a:endParaRPr lang="en-US" dirty="0"/>
          </a:p>
        </p:txBody>
      </p:sp>
      <p:sp>
        <p:nvSpPr>
          <p:cNvPr id="8" name="Text Placeholder 7"/>
          <p:cNvSpPr>
            <a:spLocks noGrp="1"/>
          </p:cNvSpPr>
          <p:nvPr>
            <p:ph type="body" idx="1"/>
          </p:nvPr>
        </p:nvSpPr>
        <p:spPr>
          <a:xfrm>
            <a:off x="93576" y="3693346"/>
            <a:ext cx="8721212" cy="2664542"/>
          </a:xfrm>
        </p:spPr>
        <p:txBody>
          <a:bodyPr>
            <a:normAutofit/>
          </a:bodyPr>
          <a:lstStyle/>
          <a:p>
            <a:pPr algn="ctr"/>
            <a:endParaRPr lang="en-US" sz="3200" dirty="0">
              <a:solidFill>
                <a:schemeClr val="tx1">
                  <a:lumMod val="75000"/>
                  <a:lumOff val="25000"/>
                </a:schemeClr>
              </a:solidFill>
            </a:endParaRPr>
          </a:p>
        </p:txBody>
      </p:sp>
    </p:spTree>
    <p:extLst>
      <p:ext uri="{BB962C8B-B14F-4D97-AF65-F5344CB8AC3E}">
        <p14:creationId xmlns:p14="http://schemas.microsoft.com/office/powerpoint/2010/main" val="38254739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127" y="31173"/>
            <a:ext cx="5814302" cy="674739"/>
          </a:xfrm>
        </p:spPr>
        <p:txBody>
          <a:bodyPr>
            <a:normAutofit fontScale="90000"/>
          </a:bodyPr>
          <a:lstStyle/>
          <a:p>
            <a:r>
              <a:rPr lang="en-US" dirty="0" smtClean="0"/>
              <a:t>Gene Sequencing</a:t>
            </a:r>
            <a:endParaRPr lang="en-US" dirty="0"/>
          </a:p>
        </p:txBody>
      </p:sp>
      <p:pic>
        <p:nvPicPr>
          <p:cNvPr id="5122" name="Picture 2" descr="https://encrypted-tbn3.gstatic.com/images?q=tbn:ANd9GcQqzYLJJAh1lG6_l_owNAID9dplzemAHTeINmzvmgTId_GsHxmY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27" y="795526"/>
            <a:ext cx="2428875" cy="18859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upload.wikimedia.org/wikipedia/commons/2/2e/Mapping_Read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4043" y="651567"/>
            <a:ext cx="3056141" cy="22081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2882884"/>
            <a:ext cx="9081943" cy="1200329"/>
          </a:xfrm>
          <a:prstGeom prst="rect">
            <a:avLst/>
          </a:prstGeom>
          <a:noFill/>
        </p:spPr>
        <p:txBody>
          <a:bodyPr wrap="square" rtlCol="0">
            <a:spAutoFit/>
          </a:bodyPr>
          <a:lstStyle/>
          <a:p>
            <a:r>
              <a:rPr lang="en-US" dirty="0" smtClean="0"/>
              <a:t>Distributed (</a:t>
            </a:r>
            <a:r>
              <a:rPr lang="en-US" dirty="0" err="1" smtClean="0"/>
              <a:t>Illumina</a:t>
            </a:r>
            <a:r>
              <a:rPr lang="en-US" dirty="0" smtClean="0"/>
              <a:t>) devices distributed across world in many laboratories  take data in form of “reads” that are aligned into a full sequence</a:t>
            </a:r>
          </a:p>
          <a:p>
            <a:r>
              <a:rPr lang="en-US" dirty="0" smtClean="0"/>
              <a:t>This processing often local but data needs to be compared with world’s other gene so uploaded to central repository </a:t>
            </a:r>
            <a:endParaRPr lang="en-US" dirty="0"/>
          </a:p>
        </p:txBody>
      </p:sp>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7022" y="4167042"/>
            <a:ext cx="3974921" cy="2607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126" name="Picture 6" descr="http://mms.businesswire.com/media/20140114006291/en/399124/5/HiSeqX_Ten_Image.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341" t="34584" r="6266" b="17397"/>
          <a:stretch/>
        </p:blipFill>
        <p:spPr bwMode="auto">
          <a:xfrm>
            <a:off x="0" y="5183080"/>
            <a:ext cx="5147584" cy="16749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4213396"/>
            <a:ext cx="5147584" cy="923330"/>
          </a:xfrm>
          <a:prstGeom prst="rect">
            <a:avLst/>
          </a:prstGeom>
          <a:noFill/>
        </p:spPr>
        <p:txBody>
          <a:bodyPr wrap="square" rtlCol="0">
            <a:spAutoFit/>
          </a:bodyPr>
          <a:lstStyle/>
          <a:p>
            <a:r>
              <a:rPr lang="en-US" dirty="0" err="1" smtClean="0"/>
              <a:t>Illumina</a:t>
            </a:r>
            <a:r>
              <a:rPr lang="en-US" dirty="0" smtClean="0"/>
              <a:t> </a:t>
            </a:r>
            <a:r>
              <a:rPr lang="en-US" dirty="0" err="1" smtClean="0"/>
              <a:t>HiSeq</a:t>
            </a:r>
            <a:r>
              <a:rPr lang="en-US" dirty="0" smtClean="0"/>
              <a:t> X 10 can sequence 18,000 genomes per year at $1000 each. Produces 0.6Terabases per day </a:t>
            </a:r>
          </a:p>
        </p:txBody>
      </p:sp>
    </p:spTree>
    <p:extLst>
      <p:ext uri="{BB962C8B-B14F-4D97-AF65-F5344CB8AC3E}">
        <p14:creationId xmlns:p14="http://schemas.microsoft.com/office/powerpoint/2010/main" val="1741738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3201" y="2677830"/>
            <a:ext cx="7772400" cy="1362075"/>
          </a:xfrm>
        </p:spPr>
        <p:txBody>
          <a:bodyPr>
            <a:normAutofit/>
          </a:bodyPr>
          <a:lstStyle/>
          <a:p>
            <a:pPr algn="ctr"/>
            <a:r>
              <a:rPr lang="en-US" dirty="0" smtClean="0"/>
              <a:t>Remaining general access patterns</a:t>
            </a:r>
            <a:endParaRPr lang="en-US" dirty="0"/>
          </a:p>
        </p:txBody>
      </p:sp>
      <p:sp>
        <p:nvSpPr>
          <p:cNvPr id="8" name="Text Placeholder 7"/>
          <p:cNvSpPr>
            <a:spLocks noGrp="1"/>
          </p:cNvSpPr>
          <p:nvPr>
            <p:ph type="body" idx="1"/>
          </p:nvPr>
        </p:nvSpPr>
        <p:spPr>
          <a:xfrm>
            <a:off x="93576" y="3693346"/>
            <a:ext cx="8721212" cy="2664542"/>
          </a:xfrm>
        </p:spPr>
        <p:txBody>
          <a:bodyPr>
            <a:normAutofit/>
          </a:bodyPr>
          <a:lstStyle/>
          <a:p>
            <a:pPr algn="ctr"/>
            <a:endParaRPr lang="en-US" sz="3200" dirty="0">
              <a:solidFill>
                <a:schemeClr val="tx1">
                  <a:lumMod val="75000"/>
                  <a:lumOff val="25000"/>
                </a:schemeClr>
              </a:solidFill>
            </a:endParaRPr>
          </a:p>
        </p:txBody>
      </p:sp>
    </p:spTree>
    <p:extLst>
      <p:ext uri="{BB962C8B-B14F-4D97-AF65-F5344CB8AC3E}">
        <p14:creationId xmlns:p14="http://schemas.microsoft.com/office/powerpoint/2010/main" val="1116234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879"/>
            <a:ext cx="6611006" cy="1143000"/>
          </a:xfrm>
        </p:spPr>
        <p:txBody>
          <a:bodyPr>
            <a:noAutofit/>
          </a:bodyPr>
          <a:lstStyle/>
          <a:p>
            <a:pPr marL="514350" indent="-514350"/>
            <a:r>
              <a:rPr lang="en-US" sz="3200" b="1" dirty="0" smtClean="0"/>
              <a:t>6. Visualize </a:t>
            </a:r>
            <a:r>
              <a:rPr lang="en-US" sz="3200" b="1" dirty="0"/>
              <a:t>data extracted from horizontally scalable Big Data </a:t>
            </a:r>
            <a:r>
              <a:rPr lang="en-US" sz="3200" b="1" dirty="0" smtClean="0"/>
              <a:t>store</a:t>
            </a:r>
            <a:endParaRPr lang="en-US" sz="3200" b="1" dirty="0"/>
          </a:p>
        </p:txBody>
      </p:sp>
      <p:sp>
        <p:nvSpPr>
          <p:cNvPr id="3" name="Rounded Rectangle 2"/>
          <p:cNvSpPr/>
          <p:nvPr/>
        </p:nvSpPr>
        <p:spPr>
          <a:xfrm>
            <a:off x="2290388" y="4876810"/>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Hadoop, Spark, Giraph, Pig …</a:t>
            </a:r>
            <a:endParaRPr lang="en-US" dirty="0"/>
          </a:p>
        </p:txBody>
      </p:sp>
      <p:sp>
        <p:nvSpPr>
          <p:cNvPr id="4" name="Rounded Rectangle 3"/>
          <p:cNvSpPr/>
          <p:nvPr/>
        </p:nvSpPr>
        <p:spPr>
          <a:xfrm>
            <a:off x="2290388" y="5734054"/>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Storage: HDFS, </a:t>
            </a:r>
            <a:r>
              <a:rPr lang="en-US" dirty="0" err="1" smtClean="0"/>
              <a:t>Hbase</a:t>
            </a:r>
            <a:r>
              <a:rPr lang="en-US" dirty="0" smtClean="0"/>
              <a:t> </a:t>
            </a:r>
            <a:endParaRPr lang="en-US" dirty="0"/>
          </a:p>
        </p:txBody>
      </p:sp>
      <p:grpSp>
        <p:nvGrpSpPr>
          <p:cNvPr id="5" name="Group 4"/>
          <p:cNvGrpSpPr/>
          <p:nvPr/>
        </p:nvGrpSpPr>
        <p:grpSpPr>
          <a:xfrm>
            <a:off x="823745" y="1664798"/>
            <a:ext cx="5613078" cy="869846"/>
            <a:chOff x="1609805" y="1758098"/>
            <a:chExt cx="5613078" cy="86984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805" y="1758098"/>
              <a:ext cx="881148" cy="8561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943" y="1758098"/>
              <a:ext cx="861850" cy="8374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0525" y="1758098"/>
              <a:ext cx="869846" cy="86984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895" y="1758098"/>
              <a:ext cx="881148" cy="85615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1033" y="1758098"/>
              <a:ext cx="861850" cy="8374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1615" y="1758098"/>
              <a:ext cx="869846" cy="869846"/>
            </a:xfrm>
            <a:prstGeom prst="rect">
              <a:avLst/>
            </a:prstGeom>
          </p:spPr>
        </p:pic>
      </p:grpSp>
      <p:grpSp>
        <p:nvGrpSpPr>
          <p:cNvPr id="20" name="Group 19"/>
          <p:cNvGrpSpPr/>
          <p:nvPr/>
        </p:nvGrpSpPr>
        <p:grpSpPr>
          <a:xfrm>
            <a:off x="2245011" y="3995128"/>
            <a:ext cx="5724298" cy="646385"/>
            <a:chOff x="2135871" y="3995128"/>
            <a:chExt cx="5724298" cy="646385"/>
          </a:xfrm>
        </p:grpSpPr>
        <p:sp>
          <p:nvSpPr>
            <p:cNvPr id="12" name="Rounded Rectangle 11"/>
            <p:cNvSpPr/>
            <p:nvPr/>
          </p:nvSpPr>
          <p:spPr>
            <a:xfrm>
              <a:off x="5894734" y="3995128"/>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Mahout, R</a:t>
              </a:r>
              <a:endParaRPr lang="en-US" dirty="0"/>
            </a:p>
          </p:txBody>
        </p:sp>
        <p:sp>
          <p:nvSpPr>
            <p:cNvPr id="15" name="Rounded Rectangle 14"/>
            <p:cNvSpPr/>
            <p:nvPr/>
          </p:nvSpPr>
          <p:spPr>
            <a:xfrm>
              <a:off x="2135871" y="3995128"/>
              <a:ext cx="227847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Prepare Interactive Visualization</a:t>
              </a:r>
              <a:endParaRPr lang="en-US" dirty="0"/>
            </a:p>
          </p:txBody>
        </p:sp>
        <p:sp>
          <p:nvSpPr>
            <p:cNvPr id="17" name="Left Arrow 16"/>
            <p:cNvSpPr/>
            <p:nvPr/>
          </p:nvSpPr>
          <p:spPr>
            <a:xfrm>
              <a:off x="4856918" y="4171175"/>
              <a:ext cx="595245" cy="29429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Rounded Rectangle 18"/>
          <p:cNvSpPr/>
          <p:nvPr/>
        </p:nvSpPr>
        <p:spPr>
          <a:xfrm>
            <a:off x="2109238" y="3492347"/>
            <a:ext cx="5995844" cy="29745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Orchestration Layer</a:t>
            </a:r>
            <a:endParaRPr lang="en-US" dirty="0"/>
          </a:p>
        </p:txBody>
      </p:sp>
      <p:grpSp>
        <p:nvGrpSpPr>
          <p:cNvPr id="23" name="Group 22"/>
          <p:cNvGrpSpPr/>
          <p:nvPr/>
        </p:nvGrpSpPr>
        <p:grpSpPr>
          <a:xfrm>
            <a:off x="2109238" y="2664732"/>
            <a:ext cx="5559781" cy="646331"/>
            <a:chOff x="2976633" y="2611765"/>
            <a:chExt cx="5559781" cy="646331"/>
          </a:xfrm>
        </p:grpSpPr>
        <p:sp>
          <p:nvSpPr>
            <p:cNvPr id="13" name="Up-Down Arrow 12"/>
            <p:cNvSpPr/>
            <p:nvPr/>
          </p:nvSpPr>
          <p:spPr>
            <a:xfrm>
              <a:off x="2976633" y="2614272"/>
              <a:ext cx="298475" cy="641317"/>
            </a:xfrm>
            <a:prstGeom prst="up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8" name="Left Arrow 17"/>
            <p:cNvSpPr/>
            <p:nvPr/>
          </p:nvSpPr>
          <p:spPr>
            <a:xfrm rot="16200000">
              <a:off x="6343347" y="2787785"/>
              <a:ext cx="595245" cy="294290"/>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1" name="TextBox 20"/>
            <p:cNvSpPr txBox="1"/>
            <p:nvPr/>
          </p:nvSpPr>
          <p:spPr>
            <a:xfrm>
              <a:off x="6788115" y="2750264"/>
              <a:ext cx="1748299" cy="369332"/>
            </a:xfrm>
            <a:prstGeom prst="rect">
              <a:avLst/>
            </a:prstGeom>
            <a:noFill/>
          </p:spPr>
          <p:txBody>
            <a:bodyPr wrap="none" rtlCol="0">
              <a:spAutoFit/>
            </a:bodyPr>
            <a:lstStyle/>
            <a:p>
              <a:r>
                <a:rPr lang="en-US" dirty="0" smtClean="0"/>
                <a:t>Specify Analytics</a:t>
              </a:r>
              <a:endParaRPr lang="en-US" dirty="0"/>
            </a:p>
          </p:txBody>
        </p:sp>
        <p:sp>
          <p:nvSpPr>
            <p:cNvPr id="22" name="TextBox 21"/>
            <p:cNvSpPr txBox="1"/>
            <p:nvPr/>
          </p:nvSpPr>
          <p:spPr>
            <a:xfrm>
              <a:off x="3358861" y="2611765"/>
              <a:ext cx="1386664" cy="646331"/>
            </a:xfrm>
            <a:prstGeom prst="rect">
              <a:avLst/>
            </a:prstGeom>
            <a:noFill/>
          </p:spPr>
          <p:txBody>
            <a:bodyPr wrap="square" rtlCol="0">
              <a:spAutoFit/>
            </a:bodyPr>
            <a:lstStyle/>
            <a:p>
              <a:r>
                <a:rPr lang="en-US" dirty="0" smtClean="0"/>
                <a:t>Interactive Visualization</a:t>
              </a:r>
              <a:endParaRPr lang="en-US" dirty="0"/>
            </a:p>
          </p:txBody>
        </p:sp>
      </p:grpSp>
    </p:spTree>
    <p:extLst>
      <p:ext uri="{BB962C8B-B14F-4D97-AF65-F5344CB8AC3E}">
        <p14:creationId xmlns:p14="http://schemas.microsoft.com/office/powerpoint/2010/main" val="2035653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79"/>
            <a:ext cx="6400800" cy="1143000"/>
          </a:xfrm>
        </p:spPr>
        <p:txBody>
          <a:bodyPr>
            <a:noAutofit/>
          </a:bodyPr>
          <a:lstStyle/>
          <a:p>
            <a:pPr marL="514350" indent="-514350"/>
            <a:r>
              <a:rPr lang="en-US" sz="2800" b="1" dirty="0"/>
              <a:t/>
            </a:r>
            <a:br>
              <a:rPr lang="en-US" sz="2800" b="1" dirty="0"/>
            </a:br>
            <a:r>
              <a:rPr lang="en-US" sz="2800" b="1" dirty="0" smtClean="0"/>
              <a:t>7. Move </a:t>
            </a:r>
            <a:r>
              <a:rPr lang="en-US" sz="2800" b="1" dirty="0"/>
              <a:t>data from a highly horizontally scalable data store into a traditional Enterprise Data Warehouse</a:t>
            </a:r>
            <a:br>
              <a:rPr lang="en-US" sz="2800" b="1" dirty="0"/>
            </a:br>
            <a:endParaRPr lang="en-US" sz="2800" b="1" dirty="0"/>
          </a:p>
        </p:txBody>
      </p:sp>
      <p:grpSp>
        <p:nvGrpSpPr>
          <p:cNvPr id="3" name="Group 2"/>
          <p:cNvGrpSpPr/>
          <p:nvPr/>
        </p:nvGrpSpPr>
        <p:grpSpPr>
          <a:xfrm>
            <a:off x="420414" y="4869097"/>
            <a:ext cx="8313679" cy="1755494"/>
            <a:chOff x="420414" y="4239531"/>
            <a:chExt cx="8313679" cy="1755494"/>
          </a:xfrm>
        </p:grpSpPr>
        <p:sp>
          <p:nvSpPr>
            <p:cNvPr id="4" name="Oval 3"/>
            <p:cNvSpPr/>
            <p:nvPr/>
          </p:nvSpPr>
          <p:spPr>
            <a:xfrm>
              <a:off x="2393032" y="4907071"/>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Streaming Data</a:t>
              </a:r>
              <a:endParaRPr lang="en-US" dirty="0"/>
            </a:p>
          </p:txBody>
        </p:sp>
        <p:sp>
          <p:nvSpPr>
            <p:cNvPr id="5" name="Can 4"/>
            <p:cNvSpPr/>
            <p:nvPr/>
          </p:nvSpPr>
          <p:spPr>
            <a:xfrm>
              <a:off x="7462342" y="4509202"/>
              <a:ext cx="1271751" cy="1216152"/>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OLTP Database</a:t>
              </a:r>
              <a:endParaRPr lang="en-US" dirty="0"/>
            </a:p>
          </p:txBody>
        </p:sp>
        <p:sp>
          <p:nvSpPr>
            <p:cNvPr id="6" name="Oval 5"/>
            <p:cNvSpPr/>
            <p:nvPr/>
          </p:nvSpPr>
          <p:spPr>
            <a:xfrm>
              <a:off x="4927687" y="4907071"/>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Web Services</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414" y="4239531"/>
              <a:ext cx="1755494" cy="1755494"/>
            </a:xfrm>
            <a:prstGeom prst="rect">
              <a:avLst/>
            </a:prstGeom>
          </p:spPr>
        </p:pic>
      </p:grpSp>
      <p:sp>
        <p:nvSpPr>
          <p:cNvPr id="8" name="Rounded Rectangle 7"/>
          <p:cNvSpPr/>
          <p:nvPr/>
        </p:nvSpPr>
        <p:spPr>
          <a:xfrm>
            <a:off x="2838432" y="3261366"/>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Transform with Hadoop, Spark</a:t>
            </a:r>
            <a:r>
              <a:rPr lang="en-US" smtClean="0"/>
              <a:t>, Giraph </a:t>
            </a:r>
            <a:r>
              <a:rPr lang="en-US" dirty="0" smtClean="0"/>
              <a:t>…</a:t>
            </a:r>
            <a:endParaRPr lang="en-US" dirty="0"/>
          </a:p>
        </p:txBody>
      </p:sp>
      <p:sp>
        <p:nvSpPr>
          <p:cNvPr id="9" name="Rounded Rectangle 8"/>
          <p:cNvSpPr/>
          <p:nvPr/>
        </p:nvSpPr>
        <p:spPr>
          <a:xfrm>
            <a:off x="2838432" y="4351777"/>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Storage: HDFS, </a:t>
            </a:r>
            <a:r>
              <a:rPr lang="en-US" dirty="0" err="1" smtClean="0"/>
              <a:t>Hbase</a:t>
            </a:r>
            <a:r>
              <a:rPr lang="en-US" dirty="0" smtClean="0"/>
              <a:t>, (RDBMS) </a:t>
            </a:r>
            <a:endParaRPr lang="en-US" dirty="0"/>
          </a:p>
        </p:txBody>
      </p:sp>
      <p:grpSp>
        <p:nvGrpSpPr>
          <p:cNvPr id="10" name="Group 49"/>
          <p:cNvGrpSpPr>
            <a:grpSpLocks/>
          </p:cNvGrpSpPr>
          <p:nvPr/>
        </p:nvGrpSpPr>
        <p:grpSpPr bwMode="auto">
          <a:xfrm rot="16200000">
            <a:off x="5321591" y="4985048"/>
            <a:ext cx="538034" cy="512407"/>
            <a:chOff x="307" y="2637"/>
            <a:chExt cx="1051" cy="672"/>
          </a:xfrm>
          <a:solidFill>
            <a:schemeClr val="accent6">
              <a:lumMod val="60000"/>
              <a:lumOff val="40000"/>
            </a:schemeClr>
          </a:solidFill>
        </p:grpSpPr>
        <p:sp>
          <p:nvSpPr>
            <p:cNvPr id="11" name="Freeform 41"/>
            <p:cNvSpPr>
              <a:spLocks/>
            </p:cNvSpPr>
            <p:nvPr/>
          </p:nvSpPr>
          <p:spPr bwMode="auto">
            <a:xfrm>
              <a:off x="307" y="2637"/>
              <a:ext cx="1051" cy="672"/>
            </a:xfrm>
            <a:custGeom>
              <a:avLst/>
              <a:gdLst>
                <a:gd name="T0" fmla="*/ 0 w 1226"/>
                <a:gd name="T1" fmla="*/ 204 h 784"/>
                <a:gd name="T2" fmla="*/ 0 w 1226"/>
                <a:gd name="T3" fmla="*/ 486 h 784"/>
                <a:gd name="T4" fmla="*/ 72 w 1226"/>
                <a:gd name="T5" fmla="*/ 558 h 784"/>
                <a:gd name="T6" fmla="*/ 794 w 1226"/>
                <a:gd name="T7" fmla="*/ 558 h 784"/>
                <a:gd name="T8" fmla="*/ 794 w 1226"/>
                <a:gd name="T9" fmla="*/ 712 h 784"/>
                <a:gd name="T10" fmla="*/ 864 w 1226"/>
                <a:gd name="T11" fmla="*/ 784 h 784"/>
                <a:gd name="T12" fmla="*/ 1226 w 1226"/>
                <a:gd name="T13" fmla="*/ 416 h 784"/>
                <a:gd name="T14" fmla="*/ 794 w 1226"/>
                <a:gd name="T15" fmla="*/ 0 h 784"/>
                <a:gd name="T16" fmla="*/ 794 w 1226"/>
                <a:gd name="T17" fmla="*/ 204 h 784"/>
                <a:gd name="T18" fmla="*/ 0 w 1226"/>
                <a:gd name="T19" fmla="*/ 204 h 784"/>
                <a:gd name="T20" fmla="*/ 72 w 1226"/>
                <a:gd name="T21" fmla="*/ 27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6" h="784">
                  <a:moveTo>
                    <a:pt x="0" y="204"/>
                  </a:moveTo>
                  <a:lnTo>
                    <a:pt x="0" y="486"/>
                  </a:lnTo>
                  <a:lnTo>
                    <a:pt x="72" y="558"/>
                  </a:lnTo>
                  <a:lnTo>
                    <a:pt x="794" y="558"/>
                  </a:lnTo>
                  <a:lnTo>
                    <a:pt x="794" y="712"/>
                  </a:lnTo>
                  <a:lnTo>
                    <a:pt x="864" y="784"/>
                  </a:lnTo>
                  <a:lnTo>
                    <a:pt x="1226" y="416"/>
                  </a:lnTo>
                  <a:lnTo>
                    <a:pt x="794" y="0"/>
                  </a:lnTo>
                  <a:lnTo>
                    <a:pt x="794" y="204"/>
                  </a:lnTo>
                  <a:lnTo>
                    <a:pt x="0" y="204"/>
                  </a:lnTo>
                  <a:lnTo>
                    <a:pt x="72" y="274"/>
                  </a:lnTo>
                </a:path>
              </a:pathLst>
            </a:custGeom>
            <a:grpFill/>
            <a:ln w="12700">
              <a:solidFill>
                <a:schemeClr val="tx1"/>
              </a:solidFill>
              <a:prstDash val="solid"/>
              <a:round/>
              <a:headEnd/>
              <a:tailEnd/>
            </a:ln>
          </p:spPr>
          <p:txBody>
            <a:bodyPr/>
            <a:lstStyle/>
            <a:p>
              <a:pPr eaLnBrk="1" hangingPunct="1">
                <a:defRPr/>
              </a:pPr>
              <a:endParaRPr lang="en-US">
                <a:ln w="0"/>
                <a:solidFill>
                  <a:schemeClr val="accent1"/>
                </a:solidFill>
                <a:effectLst>
                  <a:outerShdw blurRad="38100" dist="25400" dir="5400000" algn="ctr" rotWithShape="0">
                    <a:srgbClr val="6E747A">
                      <a:alpha val="43000"/>
                    </a:srgbClr>
                  </a:outerShdw>
                </a:effectLst>
                <a:latin typeface="Arial" panose="020B0604020202020204" pitchFamily="34" charset="0"/>
                <a:cs typeface="+mn-cs"/>
              </a:endParaRPr>
            </a:p>
          </p:txBody>
        </p:sp>
        <p:sp>
          <p:nvSpPr>
            <p:cNvPr id="12" name="Freeform 42"/>
            <p:cNvSpPr>
              <a:spLocks/>
            </p:cNvSpPr>
            <p:nvPr/>
          </p:nvSpPr>
          <p:spPr bwMode="auto">
            <a:xfrm>
              <a:off x="369" y="2699"/>
              <a:ext cx="989" cy="610"/>
            </a:xfrm>
            <a:custGeom>
              <a:avLst/>
              <a:gdLst>
                <a:gd name="T0" fmla="*/ 0 w 1154"/>
                <a:gd name="T1" fmla="*/ 202 h 712"/>
                <a:gd name="T2" fmla="*/ 0 w 1154"/>
                <a:gd name="T3" fmla="*/ 486 h 712"/>
                <a:gd name="T4" fmla="*/ 792 w 1154"/>
                <a:gd name="T5" fmla="*/ 486 h 712"/>
                <a:gd name="T6" fmla="*/ 792 w 1154"/>
                <a:gd name="T7" fmla="*/ 712 h 712"/>
                <a:gd name="T8" fmla="*/ 1154 w 1154"/>
                <a:gd name="T9" fmla="*/ 344 h 712"/>
                <a:gd name="T10" fmla="*/ 794 w 1154"/>
                <a:gd name="T11" fmla="*/ 0 h 712"/>
                <a:gd name="T12" fmla="*/ 792 w 1154"/>
                <a:gd name="T13" fmla="*/ 204 h 712"/>
                <a:gd name="T14" fmla="*/ 0 w 1154"/>
                <a:gd name="T15" fmla="*/ 202 h 7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4" h="712">
                  <a:moveTo>
                    <a:pt x="0" y="202"/>
                  </a:moveTo>
                  <a:lnTo>
                    <a:pt x="0" y="486"/>
                  </a:lnTo>
                  <a:lnTo>
                    <a:pt x="792" y="486"/>
                  </a:lnTo>
                  <a:lnTo>
                    <a:pt x="792" y="712"/>
                  </a:lnTo>
                  <a:lnTo>
                    <a:pt x="1154" y="344"/>
                  </a:lnTo>
                  <a:lnTo>
                    <a:pt x="794" y="0"/>
                  </a:lnTo>
                  <a:lnTo>
                    <a:pt x="792" y="204"/>
                  </a:lnTo>
                  <a:lnTo>
                    <a:pt x="0" y="202"/>
                  </a:lnTo>
                  <a:close/>
                </a:path>
              </a:pathLst>
            </a:custGeom>
            <a:grpFill/>
            <a:ln w="12700">
              <a:solidFill>
                <a:schemeClr val="tx1"/>
              </a:solidFill>
              <a:prstDash val="solid"/>
              <a:round/>
              <a:headEnd/>
              <a:tailEnd/>
            </a:ln>
          </p:spPr>
          <p:txBody>
            <a:bodyPr/>
            <a:lstStyle/>
            <a:p>
              <a:pPr eaLnBrk="1" hangingPunct="1">
                <a:defRPr/>
              </a:pPr>
              <a:endParaRPr lang="en-US">
                <a:ln w="0"/>
                <a:solidFill>
                  <a:schemeClr val="accent1"/>
                </a:solidFill>
                <a:effectLst>
                  <a:outerShdw blurRad="38100" dist="25400" dir="5400000" algn="ctr" rotWithShape="0">
                    <a:srgbClr val="6E747A">
                      <a:alpha val="43000"/>
                    </a:srgbClr>
                  </a:outerShdw>
                </a:effectLst>
                <a:latin typeface="Arial" panose="020B0604020202020204" pitchFamily="34" charset="0"/>
                <a:cs typeface="+mn-cs"/>
              </a:endParaRPr>
            </a:p>
          </p:txBody>
        </p:sp>
        <p:sp>
          <p:nvSpPr>
            <p:cNvPr id="13" name="Line 43"/>
            <p:cNvSpPr>
              <a:spLocks noChangeShapeType="1"/>
            </p:cNvSpPr>
            <p:nvPr/>
          </p:nvSpPr>
          <p:spPr bwMode="auto">
            <a:xfrm>
              <a:off x="988" y="2812"/>
              <a:ext cx="58" cy="60"/>
            </a:xfrm>
            <a:prstGeom prst="line">
              <a:avLst/>
            </a:prstGeom>
            <a:grpFill/>
            <a:ln w="12700">
              <a:solidFill>
                <a:schemeClr val="tx1"/>
              </a:solidFill>
              <a:round/>
              <a:headEnd/>
              <a:tailEnd/>
            </a:ln>
            <a:extLst/>
          </p:spPr>
          <p:txBody>
            <a:bodyPr/>
            <a:lstStyle/>
            <a:p>
              <a:pPr eaLnBrk="1" hangingPunct="1">
                <a:defRPr/>
              </a:pPr>
              <a:endParaRPr lang="en-US">
                <a:ln w="0"/>
                <a:solidFill>
                  <a:schemeClr val="accent1"/>
                </a:solidFill>
                <a:effectLst>
                  <a:outerShdw blurRad="38100" dist="25400" dir="5400000" algn="ctr" rotWithShape="0">
                    <a:srgbClr val="6E747A">
                      <a:alpha val="43000"/>
                    </a:srgbClr>
                  </a:outerShdw>
                </a:effectLst>
                <a:latin typeface="Arial" panose="020B0604020202020204" pitchFamily="34" charset="0"/>
                <a:cs typeface="+mn-cs"/>
              </a:endParaRPr>
            </a:p>
          </p:txBody>
        </p:sp>
      </p:grpSp>
      <p:sp>
        <p:nvSpPr>
          <p:cNvPr id="14" name="Up-Down Arrow 13"/>
          <p:cNvSpPr/>
          <p:nvPr/>
        </p:nvSpPr>
        <p:spPr>
          <a:xfrm>
            <a:off x="5444243" y="3847929"/>
            <a:ext cx="292730" cy="4301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rot="20767220">
            <a:off x="57149" y="1037410"/>
            <a:ext cx="3007060" cy="2006690"/>
            <a:chOff x="484186" y="2116138"/>
            <a:chExt cx="1704974" cy="1263650"/>
          </a:xfrm>
        </p:grpSpPr>
        <p:grpSp>
          <p:nvGrpSpPr>
            <p:cNvPr id="16" name="Group 9"/>
            <p:cNvGrpSpPr>
              <a:grpSpLocks/>
            </p:cNvGrpSpPr>
            <p:nvPr/>
          </p:nvGrpSpPr>
          <p:grpSpPr bwMode="auto">
            <a:xfrm>
              <a:off x="484186" y="2116138"/>
              <a:ext cx="1704974" cy="1263650"/>
              <a:chOff x="2256" y="1818"/>
              <a:chExt cx="1043" cy="773"/>
            </a:xfrm>
          </p:grpSpPr>
          <p:sp>
            <p:nvSpPr>
              <p:cNvPr id="18" name="Freeform 10"/>
              <p:cNvSpPr>
                <a:spLocks/>
              </p:cNvSpPr>
              <p:nvPr/>
            </p:nvSpPr>
            <p:spPr bwMode="auto">
              <a:xfrm>
                <a:off x="2256" y="1818"/>
                <a:ext cx="1043" cy="773"/>
              </a:xfrm>
              <a:custGeom>
                <a:avLst/>
                <a:gdLst>
                  <a:gd name="T0" fmla="*/ 172 w 1043"/>
                  <a:gd name="T1" fmla="*/ 0 h 773"/>
                  <a:gd name="T2" fmla="*/ 817 w 1043"/>
                  <a:gd name="T3" fmla="*/ 212 h 773"/>
                  <a:gd name="T4" fmla="*/ 1043 w 1043"/>
                  <a:gd name="T5" fmla="*/ 631 h 773"/>
                  <a:gd name="T6" fmla="*/ 661 w 1043"/>
                  <a:gd name="T7" fmla="*/ 773 h 773"/>
                  <a:gd name="T8" fmla="*/ 0 w 1043"/>
                  <a:gd name="T9" fmla="*/ 517 h 773"/>
                  <a:gd name="T10" fmla="*/ 172 w 1043"/>
                  <a:gd name="T11" fmla="*/ 0 h 773"/>
                </a:gdLst>
                <a:ahLst/>
                <a:cxnLst>
                  <a:cxn ang="0">
                    <a:pos x="T0" y="T1"/>
                  </a:cxn>
                  <a:cxn ang="0">
                    <a:pos x="T2" y="T3"/>
                  </a:cxn>
                  <a:cxn ang="0">
                    <a:pos x="T4" y="T5"/>
                  </a:cxn>
                  <a:cxn ang="0">
                    <a:pos x="T6" y="T7"/>
                  </a:cxn>
                  <a:cxn ang="0">
                    <a:pos x="T8" y="T9"/>
                  </a:cxn>
                  <a:cxn ang="0">
                    <a:pos x="T10" y="T11"/>
                  </a:cxn>
                </a:cxnLst>
                <a:rect l="0" t="0" r="r" b="b"/>
                <a:pathLst>
                  <a:path w="1043" h="773">
                    <a:moveTo>
                      <a:pt x="172" y="0"/>
                    </a:moveTo>
                    <a:lnTo>
                      <a:pt x="817" y="212"/>
                    </a:lnTo>
                    <a:lnTo>
                      <a:pt x="1043" y="631"/>
                    </a:lnTo>
                    <a:lnTo>
                      <a:pt x="661" y="773"/>
                    </a:lnTo>
                    <a:lnTo>
                      <a:pt x="0" y="517"/>
                    </a:lnTo>
                    <a:lnTo>
                      <a:pt x="172" y="0"/>
                    </a:lnTo>
                    <a:close/>
                  </a:path>
                </a:pathLst>
              </a:custGeom>
              <a:ln>
                <a:headEnd/>
                <a:tailEnd/>
              </a:ln>
            </p:spPr>
            <p:style>
              <a:lnRef idx="0">
                <a:schemeClr val="accent6"/>
              </a:lnRef>
              <a:fillRef idx="3">
                <a:schemeClr val="accent6"/>
              </a:fillRef>
              <a:effectRef idx="3">
                <a:schemeClr val="accent6"/>
              </a:effectRef>
              <a:fontRef idx="minor">
                <a:schemeClr val="lt1"/>
              </a:fontRef>
            </p:style>
            <p:txBody>
              <a:bodyPr/>
              <a:lstStyle/>
              <a:p>
                <a:pPr eaLnBrk="1" hangingPunct="1">
                  <a:defRPr/>
                </a:pPr>
                <a:endParaRPr lang="en-US" sz="1600" dirty="0" smtClean="0">
                  <a:solidFill>
                    <a:srgbClr val="0E2FAD"/>
                  </a:solidFill>
                  <a:latin typeface="Arial" panose="020B0604020202020204" pitchFamily="34" charset="0"/>
                  <a:cs typeface="+mn-cs"/>
                </a:endParaRPr>
              </a:p>
            </p:txBody>
          </p:sp>
          <p:sp>
            <p:nvSpPr>
              <p:cNvPr id="19" name="Freeform 11"/>
              <p:cNvSpPr>
                <a:spLocks/>
              </p:cNvSpPr>
              <p:nvPr/>
            </p:nvSpPr>
            <p:spPr bwMode="auto">
              <a:xfrm>
                <a:off x="2917" y="2030"/>
                <a:ext cx="382" cy="561"/>
              </a:xfrm>
              <a:custGeom>
                <a:avLst/>
                <a:gdLst>
                  <a:gd name="T0" fmla="*/ 0 w 382"/>
                  <a:gd name="T1" fmla="*/ 561 h 561"/>
                  <a:gd name="T2" fmla="*/ 156 w 382"/>
                  <a:gd name="T3" fmla="*/ 0 h 561"/>
                  <a:gd name="T4" fmla="*/ 382 w 382"/>
                  <a:gd name="T5" fmla="*/ 419 h 561"/>
                  <a:gd name="T6" fmla="*/ 0 w 382"/>
                  <a:gd name="T7" fmla="*/ 561 h 561"/>
                </a:gdLst>
                <a:ahLst/>
                <a:cxnLst>
                  <a:cxn ang="0">
                    <a:pos x="T0" y="T1"/>
                  </a:cxn>
                  <a:cxn ang="0">
                    <a:pos x="T2" y="T3"/>
                  </a:cxn>
                  <a:cxn ang="0">
                    <a:pos x="T4" y="T5"/>
                  </a:cxn>
                  <a:cxn ang="0">
                    <a:pos x="T6" y="T7"/>
                  </a:cxn>
                </a:cxnLst>
                <a:rect l="0" t="0" r="r" b="b"/>
                <a:pathLst>
                  <a:path w="382" h="561">
                    <a:moveTo>
                      <a:pt x="0" y="561"/>
                    </a:moveTo>
                    <a:lnTo>
                      <a:pt x="156" y="0"/>
                    </a:lnTo>
                    <a:lnTo>
                      <a:pt x="382" y="419"/>
                    </a:lnTo>
                    <a:lnTo>
                      <a:pt x="0" y="561"/>
                    </a:lnTo>
                    <a:close/>
                  </a:path>
                </a:pathLst>
              </a:custGeom>
              <a:ln>
                <a:headEnd/>
                <a:tailEnd/>
              </a:ln>
            </p:spPr>
            <p:style>
              <a:lnRef idx="0">
                <a:schemeClr val="accent6"/>
              </a:lnRef>
              <a:fillRef idx="3">
                <a:schemeClr val="accent6"/>
              </a:fillRef>
              <a:effectRef idx="3">
                <a:schemeClr val="accent6"/>
              </a:effectRef>
              <a:fontRef idx="minor">
                <a:schemeClr val="lt1"/>
              </a:fontRef>
            </p:style>
            <p:txBody>
              <a:bodyPr/>
              <a:lstStyle/>
              <a:p>
                <a:pPr eaLnBrk="1" hangingPunct="1">
                  <a:defRPr/>
                </a:pPr>
                <a:endParaRPr lang="en-US">
                  <a:solidFill>
                    <a:srgbClr val="0E2FAD"/>
                  </a:solidFill>
                  <a:latin typeface="Arial" panose="020B0604020202020204" pitchFamily="34" charset="0"/>
                  <a:cs typeface="+mn-cs"/>
                </a:endParaRPr>
              </a:p>
            </p:txBody>
          </p:sp>
        </p:grpSp>
        <p:sp>
          <p:nvSpPr>
            <p:cNvPr id="17" name="TextBox 16"/>
            <p:cNvSpPr txBox="1"/>
            <p:nvPr/>
          </p:nvSpPr>
          <p:spPr>
            <a:xfrm rot="999077">
              <a:off x="714719" y="2488101"/>
              <a:ext cx="1271129" cy="639582"/>
            </a:xfrm>
            <a:prstGeom prst="rect">
              <a:avLst/>
            </a:prstGeom>
            <a:noFill/>
          </p:spPr>
          <p:txBody>
            <a:bodyPr wrap="square" rtlCol="0">
              <a:spAutoFit/>
            </a:bodyPr>
            <a:lstStyle/>
            <a:p>
              <a:r>
                <a:rPr lang="en-US" sz="2000" b="1" dirty="0">
                  <a:latin typeface="Arial" panose="020B0604020202020204" pitchFamily="34" charset="0"/>
                </a:rPr>
                <a:t>Enterprise </a:t>
              </a:r>
              <a:br>
                <a:rPr lang="en-US" sz="2000" b="1" dirty="0">
                  <a:latin typeface="Arial" panose="020B0604020202020204" pitchFamily="34" charset="0"/>
                </a:rPr>
              </a:br>
              <a:r>
                <a:rPr lang="en-US" sz="2000" b="1" dirty="0">
                  <a:latin typeface="Arial" panose="020B0604020202020204" pitchFamily="34" charset="0"/>
                </a:rPr>
                <a:t>Data </a:t>
              </a:r>
              <a:br>
                <a:rPr lang="en-US" sz="2000" b="1" dirty="0">
                  <a:latin typeface="Arial" panose="020B0604020202020204" pitchFamily="34" charset="0"/>
                </a:rPr>
              </a:br>
              <a:r>
                <a:rPr lang="en-US" sz="2000" b="1" dirty="0" smtClean="0">
                  <a:latin typeface="Arial" panose="020B0604020202020204" pitchFamily="34" charset="0"/>
                </a:rPr>
                <a:t>Warehouse</a:t>
              </a:r>
              <a:endParaRPr lang="en-US" sz="2000" b="1" dirty="0">
                <a:latin typeface="Arial" panose="020B0604020202020204" pitchFamily="34" charset="0"/>
              </a:endParaRPr>
            </a:p>
          </p:txBody>
        </p:sp>
      </p:gr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0647" y="1249819"/>
            <a:ext cx="1258709" cy="1361657"/>
          </a:xfrm>
          <a:prstGeom prst="rect">
            <a:avLst/>
          </a:prstGeom>
        </p:spPr>
      </p:pic>
      <p:cxnSp>
        <p:nvCxnSpPr>
          <p:cNvPr id="23" name="Straight Arrow Connector 22"/>
          <p:cNvCxnSpPr/>
          <p:nvPr/>
        </p:nvCxnSpPr>
        <p:spPr>
          <a:xfrm flipH="1">
            <a:off x="2952520" y="1930647"/>
            <a:ext cx="1377109"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838432" y="1157480"/>
            <a:ext cx="1832215" cy="646331"/>
          </a:xfrm>
          <a:prstGeom prst="rect">
            <a:avLst/>
          </a:prstGeom>
          <a:noFill/>
        </p:spPr>
        <p:txBody>
          <a:bodyPr wrap="square" rtlCol="0">
            <a:spAutoFit/>
          </a:bodyPr>
          <a:lstStyle/>
          <a:p>
            <a:r>
              <a:rPr lang="en-US" dirty="0" smtClean="0"/>
              <a:t>Data Warehouse Query</a:t>
            </a:r>
            <a:endParaRPr lang="en-US" dirty="0"/>
          </a:p>
        </p:txBody>
      </p:sp>
      <p:sp>
        <p:nvSpPr>
          <p:cNvPr id="26" name="Up-Down Arrow 25"/>
          <p:cNvSpPr/>
          <p:nvPr/>
        </p:nvSpPr>
        <p:spPr>
          <a:xfrm rot="17774447">
            <a:off x="2090080" y="2820095"/>
            <a:ext cx="396608" cy="1030988"/>
          </a:xfrm>
          <a:prstGeom prst="up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89174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4012"/>
            <a:ext cx="7407920" cy="849083"/>
          </a:xfrm>
        </p:spPr>
        <p:txBody>
          <a:bodyPr>
            <a:normAutofit fontScale="90000"/>
          </a:bodyPr>
          <a:lstStyle/>
          <a:p>
            <a:r>
              <a:rPr lang="en-US" b="1" dirty="0" smtClean="0"/>
              <a:t>Moving to EDW Example from Teradata</a:t>
            </a:r>
            <a:endParaRPr lang="en-US" b="1" dirty="0"/>
          </a:p>
        </p:txBody>
      </p:sp>
      <p:sp>
        <p:nvSpPr>
          <p:cNvPr id="3" name="TextBox 2"/>
          <p:cNvSpPr txBox="1"/>
          <p:nvPr/>
        </p:nvSpPr>
        <p:spPr>
          <a:xfrm flipH="1">
            <a:off x="99151" y="6077889"/>
            <a:ext cx="8945697" cy="646331"/>
          </a:xfrm>
          <a:prstGeom prst="rect">
            <a:avLst/>
          </a:prstGeom>
          <a:noFill/>
        </p:spPr>
        <p:txBody>
          <a:bodyPr wrap="square" rtlCol="0">
            <a:spAutoFit/>
          </a:bodyPr>
          <a:lstStyle/>
          <a:p>
            <a:r>
              <a:rPr lang="en-US" dirty="0"/>
              <a:t>Moving data from HDFS to Teradata Data Warehouse and Aster Discovery </a:t>
            </a:r>
            <a:r>
              <a:rPr lang="en-US" dirty="0" smtClean="0"/>
              <a:t>Platform</a:t>
            </a:r>
          </a:p>
          <a:p>
            <a:r>
              <a:rPr lang="en-US" dirty="0"/>
              <a:t>http://blogs.teradata.com/data-points/announcing-teradata-aster-big-analytics-appliance/</a:t>
            </a:r>
          </a:p>
        </p:txBody>
      </p:sp>
      <p:pic>
        <p:nvPicPr>
          <p:cNvPr id="1026" name="Picture 2" descr="http://blogs.teradata.com/data-points/wp-content/uploads/2012/10/blog_ubd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4716"/>
            <a:ext cx="7407920" cy="422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606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879"/>
            <a:ext cx="6632028" cy="1143000"/>
          </a:xfrm>
        </p:spPr>
        <p:txBody>
          <a:bodyPr>
            <a:noAutofit/>
          </a:bodyPr>
          <a:lstStyle/>
          <a:p>
            <a:pPr marL="514350" indent="-514350"/>
            <a:r>
              <a:rPr lang="en-US" sz="3200" b="1" dirty="0"/>
              <a:t/>
            </a:r>
            <a:br>
              <a:rPr lang="en-US" sz="3200" b="1" dirty="0"/>
            </a:br>
            <a:r>
              <a:rPr lang="en-US" sz="3200" b="1" dirty="0" smtClean="0"/>
              <a:t>8. Extract</a:t>
            </a:r>
            <a:r>
              <a:rPr lang="en-US" sz="3200" b="1" dirty="0"/>
              <a:t>, process, and move data from data stores to archives</a:t>
            </a:r>
            <a:br>
              <a:rPr lang="en-US" sz="3200" b="1" dirty="0"/>
            </a:br>
            <a:endParaRPr lang="en-US" sz="3200" b="1" dirty="0"/>
          </a:p>
        </p:txBody>
      </p:sp>
      <p:sp>
        <p:nvSpPr>
          <p:cNvPr id="24" name="TextBox 23"/>
          <p:cNvSpPr txBox="1"/>
          <p:nvPr/>
        </p:nvSpPr>
        <p:spPr>
          <a:xfrm>
            <a:off x="420414" y="6190593"/>
            <a:ext cx="4419543" cy="369332"/>
          </a:xfrm>
          <a:prstGeom prst="rect">
            <a:avLst/>
          </a:prstGeom>
          <a:noFill/>
        </p:spPr>
        <p:txBody>
          <a:bodyPr wrap="none" rtlCol="0">
            <a:spAutoFit/>
          </a:bodyPr>
          <a:lstStyle/>
          <a:p>
            <a:r>
              <a:rPr lang="en-US" dirty="0"/>
              <a:t>http://www.dzone.com/articles/hadoop-t-etl</a:t>
            </a:r>
          </a:p>
        </p:txBody>
      </p:sp>
      <p:sp>
        <p:nvSpPr>
          <p:cNvPr id="25" name="TextBox 24"/>
          <p:cNvSpPr txBox="1"/>
          <p:nvPr/>
        </p:nvSpPr>
        <p:spPr>
          <a:xfrm>
            <a:off x="5549462" y="5863303"/>
            <a:ext cx="3014351" cy="369332"/>
          </a:xfrm>
          <a:prstGeom prst="rect">
            <a:avLst/>
          </a:prstGeom>
          <a:noFill/>
        </p:spPr>
        <p:txBody>
          <a:bodyPr wrap="none" rtlCol="0">
            <a:spAutoFit/>
          </a:bodyPr>
          <a:lstStyle/>
          <a:p>
            <a:r>
              <a:rPr lang="en-US" dirty="0" smtClean="0"/>
              <a:t>ETL is Extract Load Transform </a:t>
            </a:r>
            <a:endParaRPr lang="en-US" dirty="0"/>
          </a:p>
        </p:txBody>
      </p:sp>
      <p:grpSp>
        <p:nvGrpSpPr>
          <p:cNvPr id="26" name="Group 25"/>
          <p:cNvGrpSpPr/>
          <p:nvPr/>
        </p:nvGrpSpPr>
        <p:grpSpPr>
          <a:xfrm>
            <a:off x="420414" y="4141975"/>
            <a:ext cx="8313679" cy="1755494"/>
            <a:chOff x="420414" y="4239531"/>
            <a:chExt cx="8313679" cy="1755494"/>
          </a:xfrm>
        </p:grpSpPr>
        <p:sp>
          <p:nvSpPr>
            <p:cNvPr id="27" name="Oval 26"/>
            <p:cNvSpPr/>
            <p:nvPr/>
          </p:nvSpPr>
          <p:spPr>
            <a:xfrm>
              <a:off x="2393032" y="4907071"/>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Streaming Data</a:t>
              </a:r>
              <a:endParaRPr lang="en-US" dirty="0"/>
            </a:p>
          </p:txBody>
        </p:sp>
        <p:sp>
          <p:nvSpPr>
            <p:cNvPr id="28" name="Can 27"/>
            <p:cNvSpPr/>
            <p:nvPr/>
          </p:nvSpPr>
          <p:spPr>
            <a:xfrm>
              <a:off x="7462342" y="4509202"/>
              <a:ext cx="1271751" cy="1216152"/>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OLTP Database</a:t>
              </a:r>
              <a:endParaRPr lang="en-US" dirty="0"/>
            </a:p>
          </p:txBody>
        </p:sp>
        <p:sp>
          <p:nvSpPr>
            <p:cNvPr id="29" name="Oval 28"/>
            <p:cNvSpPr/>
            <p:nvPr/>
          </p:nvSpPr>
          <p:spPr>
            <a:xfrm>
              <a:off x="4927687" y="4907071"/>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Web Services</a:t>
              </a:r>
              <a:endParaRPr lang="en-US" dirty="0"/>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414" y="4239531"/>
              <a:ext cx="1755494" cy="1755494"/>
            </a:xfrm>
            <a:prstGeom prst="rect">
              <a:avLst/>
            </a:prstGeom>
          </p:spPr>
        </p:pic>
      </p:grpSp>
      <p:sp>
        <p:nvSpPr>
          <p:cNvPr id="31" name="Rounded Rectangle 30"/>
          <p:cNvSpPr/>
          <p:nvPr/>
        </p:nvSpPr>
        <p:spPr>
          <a:xfrm>
            <a:off x="2838431" y="1969090"/>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Transform with Hive, Drill, Hadoop, Spark, Giraph, Pig …</a:t>
            </a:r>
            <a:endParaRPr lang="en-US" dirty="0"/>
          </a:p>
        </p:txBody>
      </p:sp>
      <p:sp>
        <p:nvSpPr>
          <p:cNvPr id="32" name="Rounded Rectangle 31"/>
          <p:cNvSpPr/>
          <p:nvPr/>
        </p:nvSpPr>
        <p:spPr>
          <a:xfrm>
            <a:off x="2838432" y="3382281"/>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Storage: HDFS, </a:t>
            </a:r>
            <a:r>
              <a:rPr lang="en-US" dirty="0" err="1" smtClean="0"/>
              <a:t>Hbase</a:t>
            </a:r>
            <a:r>
              <a:rPr lang="en-US" dirty="0" smtClean="0"/>
              <a:t>, RDBMS </a:t>
            </a:r>
            <a:endParaRPr lang="en-US" dirty="0"/>
          </a:p>
        </p:txBody>
      </p:sp>
      <p:grpSp>
        <p:nvGrpSpPr>
          <p:cNvPr id="33" name="Group 49"/>
          <p:cNvGrpSpPr>
            <a:grpSpLocks/>
          </p:cNvGrpSpPr>
          <p:nvPr/>
        </p:nvGrpSpPr>
        <p:grpSpPr bwMode="auto">
          <a:xfrm rot="16200000">
            <a:off x="5208014" y="4144351"/>
            <a:ext cx="765187" cy="512407"/>
            <a:chOff x="307" y="2637"/>
            <a:chExt cx="1051" cy="672"/>
          </a:xfrm>
          <a:solidFill>
            <a:schemeClr val="accent6">
              <a:lumMod val="60000"/>
              <a:lumOff val="40000"/>
            </a:schemeClr>
          </a:solidFill>
        </p:grpSpPr>
        <p:sp>
          <p:nvSpPr>
            <p:cNvPr id="34" name="Freeform 41"/>
            <p:cNvSpPr>
              <a:spLocks/>
            </p:cNvSpPr>
            <p:nvPr/>
          </p:nvSpPr>
          <p:spPr bwMode="auto">
            <a:xfrm>
              <a:off x="307" y="2637"/>
              <a:ext cx="1051" cy="672"/>
            </a:xfrm>
            <a:custGeom>
              <a:avLst/>
              <a:gdLst>
                <a:gd name="T0" fmla="*/ 0 w 1226"/>
                <a:gd name="T1" fmla="*/ 204 h 784"/>
                <a:gd name="T2" fmla="*/ 0 w 1226"/>
                <a:gd name="T3" fmla="*/ 486 h 784"/>
                <a:gd name="T4" fmla="*/ 72 w 1226"/>
                <a:gd name="T5" fmla="*/ 558 h 784"/>
                <a:gd name="T6" fmla="*/ 794 w 1226"/>
                <a:gd name="T7" fmla="*/ 558 h 784"/>
                <a:gd name="T8" fmla="*/ 794 w 1226"/>
                <a:gd name="T9" fmla="*/ 712 h 784"/>
                <a:gd name="T10" fmla="*/ 864 w 1226"/>
                <a:gd name="T11" fmla="*/ 784 h 784"/>
                <a:gd name="T12" fmla="*/ 1226 w 1226"/>
                <a:gd name="T13" fmla="*/ 416 h 784"/>
                <a:gd name="T14" fmla="*/ 794 w 1226"/>
                <a:gd name="T15" fmla="*/ 0 h 784"/>
                <a:gd name="T16" fmla="*/ 794 w 1226"/>
                <a:gd name="T17" fmla="*/ 204 h 784"/>
                <a:gd name="T18" fmla="*/ 0 w 1226"/>
                <a:gd name="T19" fmla="*/ 204 h 784"/>
                <a:gd name="T20" fmla="*/ 72 w 1226"/>
                <a:gd name="T21" fmla="*/ 27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6" h="784">
                  <a:moveTo>
                    <a:pt x="0" y="204"/>
                  </a:moveTo>
                  <a:lnTo>
                    <a:pt x="0" y="486"/>
                  </a:lnTo>
                  <a:lnTo>
                    <a:pt x="72" y="558"/>
                  </a:lnTo>
                  <a:lnTo>
                    <a:pt x="794" y="558"/>
                  </a:lnTo>
                  <a:lnTo>
                    <a:pt x="794" y="712"/>
                  </a:lnTo>
                  <a:lnTo>
                    <a:pt x="864" y="784"/>
                  </a:lnTo>
                  <a:lnTo>
                    <a:pt x="1226" y="416"/>
                  </a:lnTo>
                  <a:lnTo>
                    <a:pt x="794" y="0"/>
                  </a:lnTo>
                  <a:lnTo>
                    <a:pt x="794" y="204"/>
                  </a:lnTo>
                  <a:lnTo>
                    <a:pt x="0" y="204"/>
                  </a:lnTo>
                  <a:lnTo>
                    <a:pt x="72" y="274"/>
                  </a:lnTo>
                </a:path>
              </a:pathLst>
            </a:custGeom>
            <a:grpFill/>
            <a:ln w="12700">
              <a:solidFill>
                <a:schemeClr val="tx1"/>
              </a:solidFill>
              <a:prstDash val="solid"/>
              <a:round/>
              <a:headEnd/>
              <a:tailEnd/>
            </a:ln>
          </p:spPr>
          <p:txBody>
            <a:bodyPr/>
            <a:lstStyle/>
            <a:p>
              <a:pPr eaLnBrk="1" hangingPunct="1">
                <a:defRPr/>
              </a:pPr>
              <a:endParaRPr lang="en-US">
                <a:ln w="0"/>
                <a:solidFill>
                  <a:schemeClr val="accent1"/>
                </a:solidFill>
                <a:effectLst>
                  <a:outerShdw blurRad="38100" dist="25400" dir="5400000" algn="ctr" rotWithShape="0">
                    <a:srgbClr val="6E747A">
                      <a:alpha val="43000"/>
                    </a:srgbClr>
                  </a:outerShdw>
                </a:effectLst>
                <a:latin typeface="Arial" panose="020B0604020202020204" pitchFamily="34" charset="0"/>
                <a:cs typeface="+mn-cs"/>
              </a:endParaRPr>
            </a:p>
          </p:txBody>
        </p:sp>
        <p:sp>
          <p:nvSpPr>
            <p:cNvPr id="35" name="Freeform 42"/>
            <p:cNvSpPr>
              <a:spLocks/>
            </p:cNvSpPr>
            <p:nvPr/>
          </p:nvSpPr>
          <p:spPr bwMode="auto">
            <a:xfrm>
              <a:off x="369" y="2699"/>
              <a:ext cx="989" cy="610"/>
            </a:xfrm>
            <a:custGeom>
              <a:avLst/>
              <a:gdLst>
                <a:gd name="T0" fmla="*/ 0 w 1154"/>
                <a:gd name="T1" fmla="*/ 202 h 712"/>
                <a:gd name="T2" fmla="*/ 0 w 1154"/>
                <a:gd name="T3" fmla="*/ 486 h 712"/>
                <a:gd name="T4" fmla="*/ 792 w 1154"/>
                <a:gd name="T5" fmla="*/ 486 h 712"/>
                <a:gd name="T6" fmla="*/ 792 w 1154"/>
                <a:gd name="T7" fmla="*/ 712 h 712"/>
                <a:gd name="T8" fmla="*/ 1154 w 1154"/>
                <a:gd name="T9" fmla="*/ 344 h 712"/>
                <a:gd name="T10" fmla="*/ 794 w 1154"/>
                <a:gd name="T11" fmla="*/ 0 h 712"/>
                <a:gd name="T12" fmla="*/ 792 w 1154"/>
                <a:gd name="T13" fmla="*/ 204 h 712"/>
                <a:gd name="T14" fmla="*/ 0 w 1154"/>
                <a:gd name="T15" fmla="*/ 202 h 7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4" h="712">
                  <a:moveTo>
                    <a:pt x="0" y="202"/>
                  </a:moveTo>
                  <a:lnTo>
                    <a:pt x="0" y="486"/>
                  </a:lnTo>
                  <a:lnTo>
                    <a:pt x="792" y="486"/>
                  </a:lnTo>
                  <a:lnTo>
                    <a:pt x="792" y="712"/>
                  </a:lnTo>
                  <a:lnTo>
                    <a:pt x="1154" y="344"/>
                  </a:lnTo>
                  <a:lnTo>
                    <a:pt x="794" y="0"/>
                  </a:lnTo>
                  <a:lnTo>
                    <a:pt x="792" y="204"/>
                  </a:lnTo>
                  <a:lnTo>
                    <a:pt x="0" y="202"/>
                  </a:lnTo>
                  <a:close/>
                </a:path>
              </a:pathLst>
            </a:custGeom>
            <a:grpFill/>
            <a:ln w="12700">
              <a:solidFill>
                <a:schemeClr val="tx1"/>
              </a:solidFill>
              <a:prstDash val="solid"/>
              <a:round/>
              <a:headEnd/>
              <a:tailEnd/>
            </a:ln>
          </p:spPr>
          <p:txBody>
            <a:bodyPr/>
            <a:lstStyle/>
            <a:p>
              <a:pPr eaLnBrk="1" hangingPunct="1">
                <a:defRPr/>
              </a:pPr>
              <a:endParaRPr lang="en-US">
                <a:ln w="0"/>
                <a:solidFill>
                  <a:schemeClr val="accent1"/>
                </a:solidFill>
                <a:effectLst>
                  <a:outerShdw blurRad="38100" dist="25400" dir="5400000" algn="ctr" rotWithShape="0">
                    <a:srgbClr val="6E747A">
                      <a:alpha val="43000"/>
                    </a:srgbClr>
                  </a:outerShdw>
                </a:effectLst>
                <a:latin typeface="Arial" panose="020B0604020202020204" pitchFamily="34" charset="0"/>
                <a:cs typeface="+mn-cs"/>
              </a:endParaRPr>
            </a:p>
          </p:txBody>
        </p:sp>
        <p:sp>
          <p:nvSpPr>
            <p:cNvPr id="36" name="Line 43"/>
            <p:cNvSpPr>
              <a:spLocks noChangeShapeType="1"/>
            </p:cNvSpPr>
            <p:nvPr/>
          </p:nvSpPr>
          <p:spPr bwMode="auto">
            <a:xfrm>
              <a:off x="988" y="2812"/>
              <a:ext cx="58" cy="60"/>
            </a:xfrm>
            <a:prstGeom prst="line">
              <a:avLst/>
            </a:prstGeom>
            <a:grpFill/>
            <a:ln w="12700">
              <a:solidFill>
                <a:schemeClr val="tx1"/>
              </a:solidFill>
              <a:round/>
              <a:headEnd/>
              <a:tailEnd/>
            </a:ln>
            <a:extLst/>
          </p:spPr>
          <p:txBody>
            <a:bodyPr/>
            <a:lstStyle/>
            <a:p>
              <a:pPr eaLnBrk="1" hangingPunct="1">
                <a:defRPr/>
              </a:pPr>
              <a:endParaRPr lang="en-US">
                <a:ln w="0"/>
                <a:solidFill>
                  <a:schemeClr val="accent1"/>
                </a:solidFill>
                <a:effectLst>
                  <a:outerShdw blurRad="38100" dist="25400" dir="5400000" algn="ctr" rotWithShape="0">
                    <a:srgbClr val="6E747A">
                      <a:alpha val="43000"/>
                    </a:srgbClr>
                  </a:outerShdw>
                </a:effectLst>
                <a:latin typeface="Arial" panose="020B0604020202020204" pitchFamily="34" charset="0"/>
                <a:cs typeface="+mn-cs"/>
              </a:endParaRPr>
            </a:p>
          </p:txBody>
        </p:sp>
      </p:grpSp>
      <p:sp>
        <p:nvSpPr>
          <p:cNvPr id="37" name="Up-Down Arrow 36"/>
          <p:cNvSpPr/>
          <p:nvPr/>
        </p:nvSpPr>
        <p:spPr>
          <a:xfrm>
            <a:off x="5444243" y="2573946"/>
            <a:ext cx="292730" cy="73458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Left Arrow 42"/>
          <p:cNvSpPr/>
          <p:nvPr/>
        </p:nvSpPr>
        <p:spPr>
          <a:xfrm rot="20817741">
            <a:off x="1860023" y="2742537"/>
            <a:ext cx="978408" cy="484632"/>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414" y="1212289"/>
            <a:ext cx="1258709" cy="1361657"/>
          </a:xfrm>
          <a:prstGeom prst="rect">
            <a:avLst/>
          </a:prstGeom>
        </p:spPr>
      </p:pic>
      <p:cxnSp>
        <p:nvCxnSpPr>
          <p:cNvPr id="46" name="Straight Arrow Connector 45"/>
          <p:cNvCxnSpPr/>
          <p:nvPr/>
        </p:nvCxnSpPr>
        <p:spPr>
          <a:xfrm>
            <a:off x="1860023" y="1858928"/>
            <a:ext cx="770162" cy="18814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3076" name="Picture 4" descr="https://encrypted-tbn0.gstatic.com/images?q=tbn:ANd9GcQkvVR5QGpEAftL8VTeK3-lfB3hWTQHxNmgmS4aHscw7FcG3fA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517" y="2494607"/>
            <a:ext cx="1680933" cy="1259078"/>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742728" y="3664185"/>
            <a:ext cx="944510" cy="369332"/>
          </a:xfrm>
          <a:prstGeom prst="rect">
            <a:avLst/>
          </a:prstGeom>
          <a:noFill/>
        </p:spPr>
        <p:txBody>
          <a:bodyPr wrap="square" rtlCol="0">
            <a:spAutoFit/>
          </a:bodyPr>
          <a:lstStyle/>
          <a:p>
            <a:r>
              <a:rPr lang="en-US" dirty="0" smtClean="0"/>
              <a:t>Archive</a:t>
            </a:r>
            <a:endParaRPr lang="en-US" dirty="0"/>
          </a:p>
        </p:txBody>
      </p:sp>
      <p:sp>
        <p:nvSpPr>
          <p:cNvPr id="50" name="TextBox 49"/>
          <p:cNvSpPr txBox="1"/>
          <p:nvPr/>
        </p:nvSpPr>
        <p:spPr>
          <a:xfrm>
            <a:off x="3301320" y="1527319"/>
            <a:ext cx="2142923" cy="369332"/>
          </a:xfrm>
          <a:prstGeom prst="rect">
            <a:avLst/>
          </a:prstGeom>
          <a:noFill/>
        </p:spPr>
        <p:txBody>
          <a:bodyPr wrap="square" rtlCol="0">
            <a:spAutoFit/>
          </a:bodyPr>
          <a:lstStyle/>
          <a:p>
            <a:r>
              <a:rPr lang="en-US" dirty="0" smtClean="0"/>
              <a:t>Transform as needed</a:t>
            </a:r>
            <a:endParaRPr lang="en-US" dirty="0"/>
          </a:p>
        </p:txBody>
      </p:sp>
    </p:spTree>
    <p:extLst>
      <p:ext uri="{BB962C8B-B14F-4D97-AF65-F5344CB8AC3E}">
        <p14:creationId xmlns:p14="http://schemas.microsoft.com/office/powerpoint/2010/main" val="1351038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054"/>
            <a:ext cx="6658984" cy="973515"/>
          </a:xfrm>
        </p:spPr>
        <p:txBody>
          <a:bodyPr>
            <a:noAutofit/>
          </a:bodyPr>
          <a:lstStyle/>
          <a:p>
            <a:pPr marL="514350" indent="-514350"/>
            <a:r>
              <a:rPr lang="en-US" sz="2400" b="1" dirty="0"/>
              <a:t/>
            </a:r>
            <a:br>
              <a:rPr lang="en-US" sz="2400" b="1" dirty="0"/>
            </a:br>
            <a:r>
              <a:rPr lang="en-US" sz="2400" b="1" dirty="0" smtClean="0"/>
              <a:t>9. Combine </a:t>
            </a:r>
            <a:r>
              <a:rPr lang="en-US" sz="2400" b="1" dirty="0"/>
              <a:t>data from Cloud databases and on premise data stores for analytics, data mining, and/or machine learning</a:t>
            </a:r>
            <a:br>
              <a:rPr lang="en-US" sz="2400" b="1" dirty="0"/>
            </a:br>
            <a:endParaRPr lang="en-US" sz="2400" b="1" dirty="0"/>
          </a:p>
        </p:txBody>
      </p:sp>
      <p:sp>
        <p:nvSpPr>
          <p:cNvPr id="3" name="Rounded Rectangle 2"/>
          <p:cNvSpPr/>
          <p:nvPr/>
        </p:nvSpPr>
        <p:spPr>
          <a:xfrm>
            <a:off x="738564" y="3611265"/>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Hadoop, Spark, Giraph, Pig …</a:t>
            </a:r>
            <a:endParaRPr lang="en-US" dirty="0"/>
          </a:p>
        </p:txBody>
      </p:sp>
      <p:sp>
        <p:nvSpPr>
          <p:cNvPr id="4" name="Rounded Rectangle 3"/>
          <p:cNvSpPr/>
          <p:nvPr/>
        </p:nvSpPr>
        <p:spPr>
          <a:xfrm>
            <a:off x="738564" y="4468509"/>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Storage: HDFS, </a:t>
            </a:r>
            <a:r>
              <a:rPr lang="en-US" dirty="0" err="1" smtClean="0"/>
              <a:t>Hbase</a:t>
            </a:r>
            <a:r>
              <a:rPr lang="en-US" dirty="0" smtClean="0"/>
              <a:t> </a:t>
            </a:r>
            <a:endParaRPr lang="en-US" dirty="0"/>
          </a:p>
        </p:txBody>
      </p:sp>
      <p:cxnSp>
        <p:nvCxnSpPr>
          <p:cNvPr id="5" name="Straight Arrow Connector 4"/>
          <p:cNvCxnSpPr/>
          <p:nvPr/>
        </p:nvCxnSpPr>
        <p:spPr>
          <a:xfrm flipV="1">
            <a:off x="1702901" y="5212668"/>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12131905" y="9916173"/>
            <a:ext cx="0" cy="40896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flipV="1">
            <a:off x="5798747" y="5277763"/>
            <a:ext cx="724580" cy="63240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Rounded Rectangle 14"/>
          <p:cNvSpPr/>
          <p:nvPr/>
        </p:nvSpPr>
        <p:spPr>
          <a:xfrm>
            <a:off x="2650016" y="2787640"/>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Mahout, R</a:t>
            </a:r>
            <a:endParaRPr lang="en-US" dirty="0"/>
          </a:p>
        </p:txBody>
      </p:sp>
      <p:sp>
        <p:nvSpPr>
          <p:cNvPr id="16" name="Up-Down Arrow 15"/>
          <p:cNvSpPr/>
          <p:nvPr/>
        </p:nvSpPr>
        <p:spPr>
          <a:xfrm rot="17793130">
            <a:off x="2527659" y="1341068"/>
            <a:ext cx="298475" cy="1814878"/>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962141" y="2922146"/>
            <a:ext cx="1852751" cy="369332"/>
          </a:xfrm>
          <a:prstGeom prst="rect">
            <a:avLst/>
          </a:prstGeom>
          <a:noFill/>
        </p:spPr>
        <p:txBody>
          <a:bodyPr wrap="none" rtlCol="0">
            <a:spAutoFit/>
          </a:bodyPr>
          <a:lstStyle/>
          <a:p>
            <a:r>
              <a:rPr lang="en-US" b="1" dirty="0" smtClean="0"/>
              <a:t>Similar to 4 and 5</a:t>
            </a:r>
            <a:endParaRPr lang="en-US" b="1" dirty="0"/>
          </a:p>
        </p:txBody>
      </p:sp>
      <p:sp>
        <p:nvSpPr>
          <p:cNvPr id="18" name="Oval 17"/>
          <p:cNvSpPr/>
          <p:nvPr/>
        </p:nvSpPr>
        <p:spPr>
          <a:xfrm>
            <a:off x="384107" y="5961901"/>
            <a:ext cx="2637589" cy="45823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On premise Data</a:t>
            </a:r>
            <a:endParaRPr lang="en-US" dirty="0"/>
          </a:p>
        </p:txBody>
      </p:sp>
      <p:sp>
        <p:nvSpPr>
          <p:cNvPr id="19" name="Oval 18"/>
          <p:cNvSpPr/>
          <p:nvPr/>
        </p:nvSpPr>
        <p:spPr>
          <a:xfrm>
            <a:off x="3398759" y="5994891"/>
            <a:ext cx="2637589" cy="45823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Streaming Data</a:t>
            </a:r>
            <a:endParaRPr lang="en-US" dirty="0"/>
          </a:p>
        </p:txBody>
      </p:sp>
      <p:pic>
        <p:nvPicPr>
          <p:cNvPr id="5122" name="Picture 2" descr="http://www.techtoweb.com/wp-content/uploads/2013/01/Top-5-Cloud-Storage-Option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9172" y="4994026"/>
            <a:ext cx="2278690" cy="1759448"/>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Arrow Connector 23"/>
          <p:cNvCxnSpPr/>
          <p:nvPr/>
        </p:nvCxnSpPr>
        <p:spPr>
          <a:xfrm flipV="1">
            <a:off x="4615451" y="5178255"/>
            <a:ext cx="0" cy="73191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92" y="1285292"/>
            <a:ext cx="1258709" cy="1361657"/>
          </a:xfrm>
          <a:prstGeom prst="rect">
            <a:avLst/>
          </a:prstGeom>
        </p:spPr>
      </p:pic>
    </p:spTree>
    <p:extLst>
      <p:ext uri="{BB962C8B-B14F-4D97-AF65-F5344CB8AC3E}">
        <p14:creationId xmlns:p14="http://schemas.microsoft.com/office/powerpoint/2010/main" val="2440018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ikibon.org/w/images/2/20/Cloud-BigDa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6707"/>
            <a:ext cx="8092966" cy="63312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9151" y="89972"/>
            <a:ext cx="5354199" cy="369332"/>
          </a:xfrm>
          <a:prstGeom prst="rect">
            <a:avLst/>
          </a:prstGeom>
        </p:spPr>
        <p:txBody>
          <a:bodyPr wrap="square">
            <a:spAutoFit/>
          </a:bodyPr>
          <a:lstStyle/>
          <a:p>
            <a:r>
              <a:rPr lang="en-US" dirty="0"/>
              <a:t>http://wikibon.org/w/images/2/20/Cloud-BigData.png</a:t>
            </a:r>
          </a:p>
        </p:txBody>
      </p:sp>
      <p:sp>
        <p:nvSpPr>
          <p:cNvPr id="2" name="Title 1"/>
          <p:cNvSpPr>
            <a:spLocks noGrp="1"/>
          </p:cNvSpPr>
          <p:nvPr>
            <p:ph type="title"/>
          </p:nvPr>
        </p:nvSpPr>
        <p:spPr>
          <a:xfrm>
            <a:off x="0" y="545156"/>
            <a:ext cx="4803228" cy="1143000"/>
          </a:xfrm>
        </p:spPr>
        <p:txBody>
          <a:bodyPr>
            <a:normAutofit fontScale="90000"/>
          </a:bodyPr>
          <a:lstStyle/>
          <a:p>
            <a:r>
              <a:rPr lang="en-US" dirty="0" smtClean="0"/>
              <a:t>Example: Integrate Cloud and local data</a:t>
            </a:r>
            <a:endParaRPr lang="en-US" dirty="0"/>
          </a:p>
        </p:txBody>
      </p:sp>
    </p:spTree>
    <p:extLst>
      <p:ext uri="{BB962C8B-B14F-4D97-AF65-F5344CB8AC3E}">
        <p14:creationId xmlns:p14="http://schemas.microsoft.com/office/powerpoint/2010/main" val="1922385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79"/>
            <a:ext cx="6675220" cy="1143000"/>
          </a:xfrm>
        </p:spPr>
        <p:txBody>
          <a:bodyPr>
            <a:noAutofit/>
          </a:bodyPr>
          <a:lstStyle/>
          <a:p>
            <a:pPr marL="514350" indent="-514350"/>
            <a:r>
              <a:rPr lang="en-US" sz="2400" b="1" dirty="0" smtClean="0"/>
              <a:t>10. Orchestrate </a:t>
            </a:r>
            <a:r>
              <a:rPr lang="en-US" sz="2400" b="1" dirty="0"/>
              <a:t>multiple sequential and parallel data transformations and/or analytic processing using a workflow manager</a:t>
            </a:r>
          </a:p>
        </p:txBody>
      </p:sp>
      <p:sp>
        <p:nvSpPr>
          <p:cNvPr id="3" name="Rounded Rectangle 2"/>
          <p:cNvSpPr/>
          <p:nvPr/>
        </p:nvSpPr>
        <p:spPr>
          <a:xfrm>
            <a:off x="2290388" y="4876810"/>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Hadoop, Spark, Giraph, Pig …</a:t>
            </a:r>
            <a:endParaRPr lang="en-US" dirty="0"/>
          </a:p>
        </p:txBody>
      </p:sp>
      <p:sp>
        <p:nvSpPr>
          <p:cNvPr id="4" name="Rounded Rectangle 3"/>
          <p:cNvSpPr/>
          <p:nvPr/>
        </p:nvSpPr>
        <p:spPr>
          <a:xfrm>
            <a:off x="2290388" y="5734054"/>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Storage: HDFS, </a:t>
            </a:r>
            <a:r>
              <a:rPr lang="en-US" dirty="0" err="1" smtClean="0"/>
              <a:t>Hbase</a:t>
            </a:r>
            <a:r>
              <a:rPr lang="en-US" dirty="0" smtClean="0"/>
              <a:t> </a:t>
            </a:r>
            <a:endParaRPr lang="en-US" dirty="0"/>
          </a:p>
        </p:txBody>
      </p:sp>
      <p:sp>
        <p:nvSpPr>
          <p:cNvPr id="5" name="Rounded Rectangle 4"/>
          <p:cNvSpPr/>
          <p:nvPr/>
        </p:nvSpPr>
        <p:spPr>
          <a:xfrm>
            <a:off x="6963066" y="3998561"/>
            <a:ext cx="1828800"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Analytic-1</a:t>
            </a:r>
            <a:endParaRPr lang="en-US" dirty="0"/>
          </a:p>
        </p:txBody>
      </p:sp>
      <p:sp>
        <p:nvSpPr>
          <p:cNvPr id="6" name="Rounded Rectangle 5"/>
          <p:cNvSpPr/>
          <p:nvPr/>
        </p:nvSpPr>
        <p:spPr>
          <a:xfrm>
            <a:off x="3963330" y="3998561"/>
            <a:ext cx="1828800"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Analytic-2</a:t>
            </a:r>
            <a:endParaRPr lang="en-US" dirty="0"/>
          </a:p>
        </p:txBody>
      </p:sp>
      <p:sp>
        <p:nvSpPr>
          <p:cNvPr id="7" name="Left Arrow 6"/>
          <p:cNvSpPr/>
          <p:nvPr/>
        </p:nvSpPr>
        <p:spPr>
          <a:xfrm>
            <a:off x="6079975" y="4174608"/>
            <a:ext cx="595245" cy="29429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963595" y="3492347"/>
            <a:ext cx="7828271" cy="29745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Orchestration Layer (Workflow)</a:t>
            </a:r>
            <a:endParaRPr lang="en-US" dirty="0"/>
          </a:p>
        </p:txBody>
      </p:sp>
      <p:sp>
        <p:nvSpPr>
          <p:cNvPr id="9" name="Up-Down Arrow 8"/>
          <p:cNvSpPr/>
          <p:nvPr/>
        </p:nvSpPr>
        <p:spPr>
          <a:xfrm rot="17601505">
            <a:off x="3526247" y="1595329"/>
            <a:ext cx="298475" cy="2427050"/>
          </a:xfrm>
          <a:prstGeom prst="up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 name="TextBox 9"/>
          <p:cNvSpPr txBox="1"/>
          <p:nvPr/>
        </p:nvSpPr>
        <p:spPr>
          <a:xfrm>
            <a:off x="3675485" y="2405339"/>
            <a:ext cx="2553007" cy="369332"/>
          </a:xfrm>
          <a:prstGeom prst="rect">
            <a:avLst/>
          </a:prstGeom>
          <a:noFill/>
        </p:spPr>
        <p:txBody>
          <a:bodyPr wrap="none" rtlCol="0">
            <a:spAutoFit/>
          </a:bodyPr>
          <a:lstStyle/>
          <a:p>
            <a:r>
              <a:rPr lang="en-US" dirty="0" smtClean="0"/>
              <a:t>Specify Analytics Pipeline</a:t>
            </a:r>
            <a:endParaRPr lang="en-US" dirty="0"/>
          </a:p>
        </p:txBody>
      </p:sp>
      <p:sp>
        <p:nvSpPr>
          <p:cNvPr id="11" name="Rounded Rectangle 10"/>
          <p:cNvSpPr/>
          <p:nvPr/>
        </p:nvSpPr>
        <p:spPr>
          <a:xfrm>
            <a:off x="963595" y="3998561"/>
            <a:ext cx="1828800"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Analytic-3</a:t>
            </a:r>
          </a:p>
          <a:p>
            <a:pPr algn="ctr"/>
            <a:r>
              <a:rPr lang="en-US" dirty="0" smtClean="0"/>
              <a:t>(Visualize)</a:t>
            </a:r>
            <a:endParaRPr lang="en-US" dirty="0"/>
          </a:p>
        </p:txBody>
      </p:sp>
      <p:sp>
        <p:nvSpPr>
          <p:cNvPr id="12" name="Left Arrow 11"/>
          <p:cNvSpPr/>
          <p:nvPr/>
        </p:nvSpPr>
        <p:spPr>
          <a:xfrm>
            <a:off x="3080240" y="4218801"/>
            <a:ext cx="595245" cy="20590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8640" y="1613240"/>
            <a:ext cx="1258709" cy="1361657"/>
          </a:xfrm>
          <a:prstGeom prst="rect">
            <a:avLst/>
          </a:prstGeom>
        </p:spPr>
      </p:pic>
      <p:sp>
        <p:nvSpPr>
          <p:cNvPr id="14" name="TextBox 13"/>
          <p:cNvSpPr txBox="1"/>
          <p:nvPr/>
        </p:nvSpPr>
        <p:spPr>
          <a:xfrm>
            <a:off x="2938831" y="1428444"/>
            <a:ext cx="3736389" cy="646331"/>
          </a:xfrm>
          <a:prstGeom prst="rect">
            <a:avLst/>
          </a:prstGeom>
          <a:noFill/>
        </p:spPr>
        <p:txBody>
          <a:bodyPr wrap="square" rtlCol="0">
            <a:spAutoFit/>
          </a:bodyPr>
          <a:lstStyle/>
          <a:p>
            <a:r>
              <a:rPr lang="en-US" dirty="0" smtClean="0"/>
              <a:t>This can be used for science by adding data staging phases as in case 5A</a:t>
            </a:r>
          </a:p>
        </p:txBody>
      </p:sp>
    </p:spTree>
    <p:extLst>
      <p:ext uri="{BB962C8B-B14F-4D97-AF65-F5344CB8AC3E}">
        <p14:creationId xmlns:p14="http://schemas.microsoft.com/office/powerpoint/2010/main" val="2935793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5990896" cy="1143000"/>
          </a:xfrm>
        </p:spPr>
        <p:txBody>
          <a:bodyPr>
            <a:normAutofit/>
          </a:bodyPr>
          <a:lstStyle/>
          <a:p>
            <a:r>
              <a:rPr lang="en-US" b="1" dirty="0" smtClean="0"/>
              <a:t>Example from </a:t>
            </a:r>
            <a:r>
              <a:rPr lang="en-US" b="1" dirty="0" err="1" smtClean="0"/>
              <a:t>Hortonworks</a:t>
            </a:r>
            <a:endParaRPr lang="en-US" b="1" dirty="0"/>
          </a:p>
        </p:txBody>
      </p:sp>
      <p:pic>
        <p:nvPicPr>
          <p:cNvPr id="2050" name="Picture 2" descr="YARN Applications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24" y="2800055"/>
            <a:ext cx="9144000" cy="41819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1593105"/>
            <a:ext cx="3878369" cy="369332"/>
          </a:xfrm>
          <a:prstGeom prst="rect">
            <a:avLst/>
          </a:prstGeom>
        </p:spPr>
        <p:txBody>
          <a:bodyPr wrap="none">
            <a:spAutoFit/>
          </a:bodyPr>
          <a:lstStyle/>
          <a:p>
            <a:r>
              <a:rPr lang="en-US" dirty="0"/>
              <a:t>http://hortonworks.com/hadoop/yarn/</a:t>
            </a:r>
          </a:p>
        </p:txBody>
      </p:sp>
    </p:spTree>
    <p:extLst>
      <p:ext uri="{BB962C8B-B14F-4D97-AF65-F5344CB8AC3E}">
        <p14:creationId xmlns:p14="http://schemas.microsoft.com/office/powerpoint/2010/main" val="2812328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7016" y="0"/>
            <a:ext cx="7977778" cy="6858000"/>
          </a:xfrm>
          <a:prstGeom prst="rect">
            <a:avLst/>
          </a:prstGeom>
          <a:noFill/>
        </p:spPr>
      </p:pic>
      <p:sp>
        <p:nvSpPr>
          <p:cNvPr id="9" name="TextBox 8"/>
          <p:cNvSpPr txBox="1"/>
          <p:nvPr/>
        </p:nvSpPr>
        <p:spPr>
          <a:xfrm>
            <a:off x="0" y="3823927"/>
            <a:ext cx="9144000" cy="4524315"/>
          </a:xfrm>
          <a:prstGeom prst="rect">
            <a:avLst/>
          </a:prstGeom>
          <a:solidFill>
            <a:schemeClr val="bg1"/>
          </a:solidFill>
        </p:spPr>
        <p:txBody>
          <a:bodyPr wrap="square" rtlCol="0">
            <a:spAutoFit/>
          </a:bodyPr>
          <a:lstStyle/>
          <a:p>
            <a:pPr marL="342900" indent="-342900" defTabSz="457200">
              <a:buFont typeface="Arial" panose="020B0604020202020204" pitchFamily="34" charset="0"/>
              <a:buChar char="•"/>
            </a:pPr>
            <a:r>
              <a:rPr lang="en-US" sz="2400" dirty="0">
                <a:solidFill>
                  <a:prstClr val="black"/>
                </a:solidFill>
              </a:rPr>
              <a:t>HPC-ABDS</a:t>
            </a:r>
          </a:p>
          <a:p>
            <a:pPr marL="342900" indent="-342900" defTabSz="457200">
              <a:buFont typeface="Arial" panose="020B0604020202020204" pitchFamily="34" charset="0"/>
              <a:buChar char="•"/>
            </a:pPr>
            <a:r>
              <a:rPr lang="en-US" sz="2400" dirty="0">
                <a:solidFill>
                  <a:prstClr val="black"/>
                </a:solidFill>
              </a:rPr>
              <a:t>~120 Capabilities</a:t>
            </a:r>
          </a:p>
          <a:p>
            <a:pPr marL="342900" indent="-342900" defTabSz="457200">
              <a:buFont typeface="Arial" panose="020B0604020202020204" pitchFamily="34" charset="0"/>
              <a:buChar char="•"/>
            </a:pPr>
            <a:r>
              <a:rPr lang="en-US" sz="2400" dirty="0">
                <a:solidFill>
                  <a:prstClr val="black"/>
                </a:solidFill>
              </a:rPr>
              <a:t>&gt;40 Apache</a:t>
            </a:r>
          </a:p>
          <a:p>
            <a:pPr marL="342900" indent="-342900" defTabSz="457200">
              <a:buFont typeface="Arial" panose="020B0604020202020204" pitchFamily="34" charset="0"/>
              <a:buChar char="•"/>
            </a:pPr>
            <a:r>
              <a:rPr lang="en-US" sz="2400" b="1" dirty="0">
                <a:solidFill>
                  <a:srgbClr val="9BBB59">
                    <a:lumMod val="75000"/>
                  </a:srgbClr>
                </a:solidFill>
              </a:rPr>
              <a:t>Green layers have strong HPC Integration opportunities</a:t>
            </a:r>
            <a:br>
              <a:rPr lang="en-US" sz="2400" b="1" dirty="0">
                <a:solidFill>
                  <a:srgbClr val="9BBB59">
                    <a:lumMod val="75000"/>
                  </a:srgbClr>
                </a:solidFill>
              </a:rPr>
            </a:br>
            <a:endParaRPr lang="en-US" sz="2400" b="1" dirty="0">
              <a:solidFill>
                <a:srgbClr val="9BBB59">
                  <a:lumMod val="75000"/>
                </a:srgbClr>
              </a:solidFill>
            </a:endParaRPr>
          </a:p>
          <a:p>
            <a:pPr marL="342900" indent="-342900" defTabSz="457200">
              <a:buFont typeface="Arial" panose="020B0604020202020204" pitchFamily="34" charset="0"/>
              <a:buChar char="•"/>
            </a:pPr>
            <a:r>
              <a:rPr lang="en-US" sz="2400" b="1" dirty="0">
                <a:solidFill>
                  <a:prstClr val="black"/>
                </a:solidFill>
              </a:rPr>
              <a:t>Goal</a:t>
            </a:r>
          </a:p>
          <a:p>
            <a:pPr marL="342900" indent="-342900" defTabSz="457200">
              <a:buFont typeface="Arial" panose="020B0604020202020204" pitchFamily="34" charset="0"/>
              <a:buChar char="•"/>
            </a:pPr>
            <a:r>
              <a:rPr lang="en-US" sz="2400" b="1" dirty="0">
                <a:solidFill>
                  <a:prstClr val="black"/>
                </a:solidFill>
              </a:rPr>
              <a:t>Functionality of ABDS</a:t>
            </a:r>
          </a:p>
          <a:p>
            <a:pPr marL="342900" indent="-342900" defTabSz="457200">
              <a:buFont typeface="Arial" panose="020B0604020202020204" pitchFamily="34" charset="0"/>
              <a:buChar char="•"/>
            </a:pPr>
            <a:r>
              <a:rPr lang="en-US" sz="2400" b="1" dirty="0">
                <a:solidFill>
                  <a:prstClr val="black"/>
                </a:solidFill>
              </a:rPr>
              <a:t>Performance of </a:t>
            </a:r>
            <a:r>
              <a:rPr lang="en-US" sz="2400" b="1" dirty="0" smtClean="0">
                <a:solidFill>
                  <a:prstClr val="black"/>
                </a:solidFill>
              </a:rPr>
              <a:t>HPC</a:t>
            </a:r>
          </a:p>
          <a:p>
            <a:pPr marL="342900" indent="-342900" defTabSz="457200">
              <a:buFont typeface="Arial" panose="020B0604020202020204" pitchFamily="34" charset="0"/>
              <a:buChar char="•"/>
            </a:pPr>
            <a:endParaRPr lang="en-US" sz="2400" b="1" dirty="0">
              <a:solidFill>
                <a:prstClr val="black"/>
              </a:solidFill>
            </a:endParaRPr>
          </a:p>
          <a:p>
            <a:pPr marL="342900" indent="-342900" defTabSz="457200">
              <a:buFont typeface="Arial" panose="020B0604020202020204" pitchFamily="34" charset="0"/>
              <a:buChar char="•"/>
            </a:pPr>
            <a:r>
              <a:rPr lang="en-US" sz="2400" b="1" dirty="0" smtClean="0">
                <a:solidFill>
                  <a:prstClr val="black"/>
                </a:solidFill>
              </a:rPr>
              <a:t>Important Caveat: </a:t>
            </a:r>
            <a:r>
              <a:rPr lang="en-US" sz="2400" dirty="0" smtClean="0">
                <a:solidFill>
                  <a:prstClr val="black"/>
                </a:solidFill>
              </a:rPr>
              <a:t>I will discuss ALL applications as though they used HPC-ABDS whereas in practice very few of them do as their software was developed before the current cloud revolution</a:t>
            </a:r>
            <a:endParaRPr lang="en-US" sz="2400" dirty="0">
              <a:solidFill>
                <a:prstClr val="black"/>
              </a:solidFill>
            </a:endParaRPr>
          </a:p>
        </p:txBody>
      </p:sp>
    </p:spTree>
    <p:extLst>
      <p:ext uri="{BB962C8B-B14F-4D97-AF65-F5344CB8AC3E}">
        <p14:creationId xmlns:p14="http://schemas.microsoft.com/office/powerpoint/2010/main" val="361814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3200" y="3213857"/>
            <a:ext cx="7772400" cy="1362075"/>
          </a:xfrm>
        </p:spPr>
        <p:txBody>
          <a:bodyPr>
            <a:normAutofit/>
          </a:bodyPr>
          <a:lstStyle/>
          <a:p>
            <a:pPr algn="ctr"/>
            <a:r>
              <a:rPr lang="en-US" dirty="0" smtClean="0"/>
              <a:t>Using the HPC-ABDS Stack</a:t>
            </a:r>
            <a:endParaRPr lang="en-US" dirty="0"/>
          </a:p>
        </p:txBody>
      </p:sp>
      <p:sp>
        <p:nvSpPr>
          <p:cNvPr id="8" name="Text Placeholder 7"/>
          <p:cNvSpPr>
            <a:spLocks noGrp="1"/>
          </p:cNvSpPr>
          <p:nvPr>
            <p:ph type="body" idx="1"/>
          </p:nvPr>
        </p:nvSpPr>
        <p:spPr>
          <a:xfrm>
            <a:off x="373200" y="3672325"/>
            <a:ext cx="8348011" cy="2664542"/>
          </a:xfrm>
        </p:spPr>
        <p:txBody>
          <a:bodyPr>
            <a:normAutofit/>
          </a:bodyPr>
          <a:lstStyle/>
          <a:p>
            <a:pPr algn="ctr"/>
            <a:endParaRPr lang="en-US" sz="3200" dirty="0">
              <a:solidFill>
                <a:schemeClr val="tx1">
                  <a:lumMod val="75000"/>
                  <a:lumOff val="25000"/>
                </a:schemeClr>
              </a:solidFill>
            </a:endParaRPr>
          </a:p>
        </p:txBody>
      </p:sp>
    </p:spTree>
    <p:extLst>
      <p:ext uri="{BB962C8B-B14F-4D97-AF65-F5344CB8AC3E}">
        <p14:creationId xmlns:p14="http://schemas.microsoft.com/office/powerpoint/2010/main" val="2864666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900"/>
            <a:ext cx="6721366" cy="812800"/>
          </a:xfrm>
        </p:spPr>
        <p:txBody>
          <a:bodyPr>
            <a:normAutofit/>
          </a:bodyPr>
          <a:lstStyle/>
          <a:p>
            <a:r>
              <a:rPr lang="en-US" sz="2800" b="1" dirty="0" smtClean="0"/>
              <a:t>Typical Usage Model of HPC-ABDS Layers</a:t>
            </a:r>
            <a:endParaRPr lang="en-US" sz="2800" b="1" dirty="0"/>
          </a:p>
        </p:txBody>
      </p:sp>
      <p:sp>
        <p:nvSpPr>
          <p:cNvPr id="3" name="Content Placeholder 2"/>
          <p:cNvSpPr>
            <a:spLocks noGrp="1"/>
          </p:cNvSpPr>
          <p:nvPr>
            <p:ph idx="1"/>
          </p:nvPr>
        </p:nvSpPr>
        <p:spPr>
          <a:xfrm>
            <a:off x="0" y="491413"/>
            <a:ext cx="9070428" cy="5640059"/>
          </a:xfrm>
        </p:spPr>
        <p:txBody>
          <a:bodyPr>
            <a:noAutofit/>
          </a:bodyPr>
          <a:lstStyle/>
          <a:p>
            <a:pPr marL="457200" indent="-457200">
              <a:buFont typeface="+mj-lt"/>
              <a:buAutoNum type="arabicParenR"/>
            </a:pPr>
            <a:r>
              <a:rPr lang="en-US" sz="2000" dirty="0"/>
              <a:t>Message Protocols</a:t>
            </a:r>
          </a:p>
          <a:p>
            <a:pPr marL="457200" indent="-457200">
              <a:buFont typeface="+mj-lt"/>
              <a:buAutoNum type="arabicParenR"/>
            </a:pPr>
            <a:r>
              <a:rPr lang="en-US" sz="2000" dirty="0"/>
              <a:t>Distributed Coordination:</a:t>
            </a:r>
          </a:p>
          <a:p>
            <a:pPr marL="457200" indent="-457200">
              <a:buFont typeface="+mj-lt"/>
              <a:buAutoNum type="arabicParenR"/>
            </a:pPr>
            <a:r>
              <a:rPr lang="en-US" sz="2000" dirty="0"/>
              <a:t>Security &amp; Privacy:</a:t>
            </a:r>
          </a:p>
          <a:p>
            <a:pPr marL="457200" indent="-457200">
              <a:buFont typeface="+mj-lt"/>
              <a:buAutoNum type="arabicParenR"/>
            </a:pPr>
            <a:r>
              <a:rPr lang="en-US" sz="2000" dirty="0"/>
              <a:t>Monitoring: </a:t>
            </a:r>
          </a:p>
          <a:p>
            <a:pPr marL="457200" indent="-457200">
              <a:buFont typeface="+mj-lt"/>
              <a:buAutoNum type="arabicParenR"/>
            </a:pPr>
            <a:r>
              <a:rPr lang="en-US" sz="2000" dirty="0" err="1" smtClean="0"/>
              <a:t>IaaS</a:t>
            </a:r>
            <a:r>
              <a:rPr lang="en-US" sz="2000" dirty="0" smtClean="0"/>
              <a:t> </a:t>
            </a:r>
            <a:r>
              <a:rPr lang="en-US" sz="2000" dirty="0"/>
              <a:t>Management from HPC to hypervisors</a:t>
            </a:r>
            <a:r>
              <a:rPr lang="en-US" sz="2000" dirty="0" smtClean="0"/>
              <a:t>:</a:t>
            </a:r>
          </a:p>
          <a:p>
            <a:pPr marL="457200" indent="-457200">
              <a:buFont typeface="+mj-lt"/>
              <a:buAutoNum type="arabicParenR"/>
            </a:pPr>
            <a:r>
              <a:rPr lang="en-US" sz="2000" dirty="0"/>
              <a:t>DevOps: </a:t>
            </a:r>
            <a:endParaRPr lang="en-US" sz="2000" dirty="0" smtClean="0"/>
          </a:p>
          <a:p>
            <a:pPr marL="457200" indent="-457200">
              <a:buFont typeface="+mj-lt"/>
              <a:buAutoNum type="arabicParenR"/>
            </a:pPr>
            <a:r>
              <a:rPr lang="en-US" sz="2000" dirty="0" smtClean="0"/>
              <a:t>Interoperability</a:t>
            </a:r>
            <a:endParaRPr lang="en-US" sz="2000" dirty="0" smtClean="0"/>
          </a:p>
          <a:p>
            <a:pPr marL="457200" indent="-457200">
              <a:buFont typeface="+mj-lt"/>
              <a:buAutoNum type="arabicParenR"/>
            </a:pPr>
            <a:r>
              <a:rPr lang="en-US" sz="2000" dirty="0"/>
              <a:t>File systems: </a:t>
            </a:r>
            <a:endParaRPr lang="en-US" sz="2000" dirty="0" smtClean="0"/>
          </a:p>
          <a:p>
            <a:pPr marL="457200" indent="-457200">
              <a:buFont typeface="+mj-lt"/>
              <a:buAutoNum type="arabicParenR"/>
            </a:pPr>
            <a:r>
              <a:rPr lang="en-US" sz="2000" dirty="0"/>
              <a:t>Cluster Resource Management: </a:t>
            </a:r>
            <a:endParaRPr lang="en-US" sz="2000" dirty="0" smtClean="0"/>
          </a:p>
          <a:p>
            <a:pPr marL="457200" indent="-457200">
              <a:buFont typeface="+mj-lt"/>
              <a:buAutoNum type="arabicParenR"/>
            </a:pPr>
            <a:r>
              <a:rPr lang="en-US" sz="2000" dirty="0"/>
              <a:t>Data Transport: </a:t>
            </a:r>
            <a:endParaRPr lang="en-US" sz="2000" dirty="0" smtClean="0"/>
          </a:p>
          <a:p>
            <a:pPr marL="457200" indent="-457200">
              <a:buFont typeface="+mj-lt"/>
              <a:buAutoNum type="arabicParenR"/>
            </a:pPr>
            <a:r>
              <a:rPr lang="en-US" sz="2000" dirty="0" smtClean="0"/>
              <a:t>SQL / NoSQL / File </a:t>
            </a:r>
            <a:r>
              <a:rPr lang="en-US" sz="2000" dirty="0"/>
              <a:t>management</a:t>
            </a:r>
            <a:r>
              <a:rPr lang="en-US" sz="2000" dirty="0" smtClean="0"/>
              <a:t>:</a:t>
            </a:r>
          </a:p>
          <a:p>
            <a:pPr marL="457200" indent="-457200">
              <a:buFont typeface="+mj-lt"/>
              <a:buAutoNum type="arabicParenR"/>
            </a:pPr>
            <a:r>
              <a:rPr lang="en-US" sz="2000" dirty="0"/>
              <a:t>In-memory </a:t>
            </a:r>
            <a:r>
              <a:rPr lang="en-US" sz="2000" dirty="0" err="1" smtClean="0"/>
              <a:t>databases&amp;caches</a:t>
            </a:r>
            <a:r>
              <a:rPr lang="en-US" sz="2000" dirty="0" smtClean="0"/>
              <a:t> / Object-relational mapping / Extraction Tools</a:t>
            </a:r>
          </a:p>
          <a:p>
            <a:pPr marL="457200" indent="-457200">
              <a:buFont typeface="+mj-lt"/>
              <a:buAutoNum type="arabicParenR"/>
            </a:pPr>
            <a:r>
              <a:rPr lang="en-US" sz="2000" dirty="0" smtClean="0"/>
              <a:t>Inter </a:t>
            </a:r>
            <a:r>
              <a:rPr lang="en-US" sz="2000" dirty="0"/>
              <a:t>process communication Collectives, point-to-point, </a:t>
            </a:r>
            <a:r>
              <a:rPr lang="en-US" sz="2000" dirty="0" smtClean="0"/>
              <a:t>publish-subscribe</a:t>
            </a:r>
          </a:p>
          <a:p>
            <a:pPr marL="457200" indent="-457200">
              <a:buFont typeface="+mj-lt"/>
              <a:buAutoNum type="arabicParenR"/>
            </a:pPr>
            <a:r>
              <a:rPr lang="en-US" sz="2000" dirty="0"/>
              <a:t>Basic Programming model and runtime, SPMD, Streaming, MapReduce, MPI</a:t>
            </a:r>
            <a:r>
              <a:rPr lang="en-US" sz="2000" dirty="0" smtClean="0"/>
              <a:t>:</a:t>
            </a:r>
          </a:p>
          <a:p>
            <a:pPr marL="457200" indent="-457200">
              <a:buFont typeface="+mj-lt"/>
              <a:buAutoNum type="arabicParenR"/>
            </a:pPr>
            <a:r>
              <a:rPr lang="en-US" sz="2000" dirty="0"/>
              <a:t>High level Programming: </a:t>
            </a:r>
            <a:endParaRPr lang="en-US" sz="2000" dirty="0" smtClean="0"/>
          </a:p>
          <a:p>
            <a:pPr marL="457200" indent="-457200">
              <a:buFont typeface="+mj-lt"/>
              <a:buAutoNum type="arabicParenR"/>
            </a:pPr>
            <a:r>
              <a:rPr lang="en-US" sz="2000" dirty="0"/>
              <a:t>Application and Analytics: </a:t>
            </a:r>
            <a:endParaRPr lang="en-US" sz="2000" dirty="0" smtClean="0"/>
          </a:p>
          <a:p>
            <a:pPr marL="457200" indent="-457200">
              <a:buFont typeface="+mj-lt"/>
              <a:buAutoNum type="arabicParenR"/>
            </a:pPr>
            <a:r>
              <a:rPr lang="en-US" sz="2000" dirty="0"/>
              <a:t>Workflow-Orchestration</a:t>
            </a:r>
            <a:r>
              <a:rPr lang="en-US" sz="2000" dirty="0" smtClean="0"/>
              <a:t>:</a:t>
            </a:r>
          </a:p>
        </p:txBody>
      </p:sp>
      <p:sp>
        <p:nvSpPr>
          <p:cNvPr id="6" name="TextBox 5"/>
          <p:cNvSpPr txBox="1"/>
          <p:nvPr/>
        </p:nvSpPr>
        <p:spPr>
          <a:xfrm>
            <a:off x="4421352" y="2594973"/>
            <a:ext cx="4419600" cy="1754326"/>
          </a:xfrm>
          <a:prstGeom prst="rect">
            <a:avLst/>
          </a:prstGeom>
          <a:noFill/>
        </p:spPr>
        <p:txBody>
          <a:bodyPr wrap="square" rtlCol="0">
            <a:spAutoFit/>
          </a:bodyPr>
          <a:lstStyle/>
          <a:p>
            <a:r>
              <a:rPr lang="en-US" dirty="0" smtClean="0">
                <a:solidFill>
                  <a:srgbClr val="FF0000"/>
                </a:solidFill>
              </a:rPr>
              <a:t>Here are </a:t>
            </a:r>
            <a:r>
              <a:rPr lang="en-US" dirty="0" smtClean="0">
                <a:solidFill>
                  <a:srgbClr val="FF0000"/>
                </a:solidFill>
              </a:rPr>
              <a:t>17 functionalities</a:t>
            </a:r>
            <a:r>
              <a:rPr lang="en-US" dirty="0" smtClean="0">
                <a:solidFill>
                  <a:srgbClr val="FF0000"/>
                </a:solidFill>
              </a:rPr>
              <a:t>. Lets discuss how these are used in particular applications</a:t>
            </a:r>
          </a:p>
          <a:p>
            <a:endParaRPr lang="en-US" dirty="0" smtClean="0">
              <a:solidFill>
                <a:srgbClr val="FF0000"/>
              </a:solidFill>
            </a:endParaRPr>
          </a:p>
          <a:p>
            <a:r>
              <a:rPr lang="en-US" dirty="0" smtClean="0">
                <a:solidFill>
                  <a:srgbClr val="FF0000"/>
                </a:solidFill>
              </a:rPr>
              <a:t>4 Cross cutting at top</a:t>
            </a:r>
          </a:p>
          <a:p>
            <a:r>
              <a:rPr lang="en-US" dirty="0" smtClean="0">
                <a:solidFill>
                  <a:srgbClr val="FF0000"/>
                </a:solidFill>
              </a:rPr>
              <a:t>12 in order of layered diagram starting at bottom</a:t>
            </a:r>
            <a:endParaRPr lang="en-US" dirty="0">
              <a:solidFill>
                <a:srgbClr val="FF0000"/>
              </a:solidFill>
            </a:endParaRPr>
          </a:p>
        </p:txBody>
      </p:sp>
    </p:spTree>
    <p:extLst>
      <p:ext uri="{BB962C8B-B14F-4D97-AF65-F5344CB8AC3E}">
        <p14:creationId xmlns:p14="http://schemas.microsoft.com/office/powerpoint/2010/main" val="1869658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86400" cy="1143000"/>
          </a:xfrm>
        </p:spPr>
        <p:txBody>
          <a:bodyPr>
            <a:normAutofit/>
          </a:bodyPr>
          <a:lstStyle/>
          <a:p>
            <a:r>
              <a:rPr lang="en-US" b="1" dirty="0" smtClean="0"/>
              <a:t>Using HPC-ABDS Layers I</a:t>
            </a:r>
            <a:endParaRPr lang="en-US" b="1" dirty="0"/>
          </a:p>
        </p:txBody>
      </p:sp>
      <p:sp>
        <p:nvSpPr>
          <p:cNvPr id="3" name="Content Placeholder 2"/>
          <p:cNvSpPr>
            <a:spLocks noGrp="1"/>
          </p:cNvSpPr>
          <p:nvPr>
            <p:ph idx="1"/>
          </p:nvPr>
        </p:nvSpPr>
        <p:spPr>
          <a:xfrm>
            <a:off x="0" y="892120"/>
            <a:ext cx="9070428" cy="5640059"/>
          </a:xfrm>
        </p:spPr>
        <p:txBody>
          <a:bodyPr>
            <a:noAutofit/>
          </a:bodyPr>
          <a:lstStyle/>
          <a:p>
            <a:pPr marL="457200" indent="-457200">
              <a:buFont typeface="+mj-lt"/>
              <a:buAutoNum type="arabicParenR"/>
            </a:pPr>
            <a:r>
              <a:rPr lang="en-US" sz="2000" b="1" dirty="0"/>
              <a:t>Message </a:t>
            </a:r>
            <a:r>
              <a:rPr lang="en-US" sz="2000" b="1" dirty="0" smtClean="0"/>
              <a:t>Protocols</a:t>
            </a:r>
            <a:r>
              <a:rPr lang="en-US" sz="2000" dirty="0" smtClean="0"/>
              <a:t/>
            </a:r>
            <a:br>
              <a:rPr lang="en-US" sz="2000" dirty="0" smtClean="0"/>
            </a:br>
            <a:r>
              <a:rPr lang="en-US" sz="2000" dirty="0" smtClean="0"/>
              <a:t>This layer is unlikely to seen in many applications as used in “underlying system”. Thrift and </a:t>
            </a:r>
            <a:r>
              <a:rPr lang="en-US" sz="2000" dirty="0" err="1" smtClean="0"/>
              <a:t>Protobuf</a:t>
            </a:r>
            <a:r>
              <a:rPr lang="en-US" sz="2000" dirty="0" smtClean="0"/>
              <a:t> have similar functionality and are used to build messaging protocols between components (services) of system</a:t>
            </a:r>
            <a:endParaRPr lang="en-US" sz="2000" dirty="0"/>
          </a:p>
          <a:p>
            <a:pPr marL="457200" indent="-457200">
              <a:buFont typeface="+mj-lt"/>
              <a:buAutoNum type="arabicParenR"/>
            </a:pPr>
            <a:r>
              <a:rPr lang="en-US" sz="2000" b="1" dirty="0"/>
              <a:t>Distributed </a:t>
            </a:r>
            <a:r>
              <a:rPr lang="en-US" sz="2000" b="1" dirty="0" smtClean="0"/>
              <a:t>Coordination</a:t>
            </a:r>
            <a:r>
              <a:rPr lang="en-US" sz="2000" dirty="0" smtClean="0"/>
              <a:t/>
            </a:r>
            <a:br>
              <a:rPr lang="en-US" sz="2000" dirty="0" smtClean="0"/>
            </a:br>
            <a:r>
              <a:rPr lang="en-US" sz="2000" dirty="0" smtClean="0"/>
              <a:t>Zookeeper is likely to be used in many applications as it is way that one achieves consistency in distributed systems – especially in overall control logic and metadata. It is for example used in Apache Storm to coordinate distributed streaming data input with multiple servers ingesting data from multiple sensors.</a:t>
            </a:r>
            <a:br>
              <a:rPr lang="en-US" sz="2000" dirty="0" smtClean="0"/>
            </a:br>
            <a:r>
              <a:rPr lang="en-US" sz="2000" dirty="0" err="1" smtClean="0"/>
              <a:t>JGroups</a:t>
            </a:r>
            <a:r>
              <a:rPr lang="en-US" sz="2000" dirty="0" smtClean="0"/>
              <a:t> is less commonly used and is very different. It builds secure multi-cast messaging with a variety of transport mechanisms.</a:t>
            </a:r>
            <a:endParaRPr lang="en-US" sz="2000" dirty="0"/>
          </a:p>
          <a:p>
            <a:pPr marL="457200" indent="-457200">
              <a:buFont typeface="+mj-lt"/>
              <a:buAutoNum type="arabicParenR"/>
            </a:pPr>
            <a:r>
              <a:rPr lang="en-US" sz="2000" b="1" dirty="0"/>
              <a:t>Security &amp; </a:t>
            </a:r>
            <a:r>
              <a:rPr lang="en-US" sz="2000" b="1" dirty="0" smtClean="0"/>
              <a:t>Privacy I</a:t>
            </a:r>
            <a:r>
              <a:rPr lang="en-US" sz="2000" dirty="0" smtClean="0"/>
              <a:t/>
            </a:r>
            <a:br>
              <a:rPr lang="en-US" sz="2000" dirty="0" smtClean="0"/>
            </a:br>
            <a:r>
              <a:rPr lang="en-US" sz="2000" dirty="0" smtClean="0"/>
              <a:t>This is of course a huge area present implicitly or explicitly in all applications. It covers authentication and authorization of users and the security of running systems. In the Internet there are many authentication systems with sites often allowing you to use Facebook, Microsoft , Google etc. credentials</a:t>
            </a:r>
            <a:r>
              <a:rPr lang="en-US" sz="2000" dirty="0"/>
              <a:t>. </a:t>
            </a:r>
            <a:r>
              <a:rPr lang="en-US" sz="2000" dirty="0" err="1"/>
              <a:t>InCommon</a:t>
            </a:r>
            <a:r>
              <a:rPr lang="en-US" sz="2000" dirty="0"/>
              <a:t>, operated by Internet2, </a:t>
            </a:r>
            <a:r>
              <a:rPr lang="en-US" sz="2000" dirty="0" smtClean="0"/>
              <a:t>federates research </a:t>
            </a:r>
            <a:r>
              <a:rPr lang="en-US" sz="2000" dirty="0"/>
              <a:t>and higher </a:t>
            </a:r>
            <a:r>
              <a:rPr lang="en-US" sz="2000" dirty="0" smtClean="0"/>
              <a:t>education institutions, </a:t>
            </a:r>
            <a:r>
              <a:rPr lang="en-US" sz="2000" dirty="0"/>
              <a:t>in the United </a:t>
            </a:r>
            <a:r>
              <a:rPr lang="en-US" sz="2000" dirty="0" smtClean="0"/>
              <a:t>States</a:t>
            </a:r>
            <a:r>
              <a:rPr lang="en-US" sz="2000" dirty="0"/>
              <a:t> </a:t>
            </a:r>
            <a:r>
              <a:rPr lang="en-US" sz="2000" dirty="0" smtClean="0"/>
              <a:t>with identity management and related services.</a:t>
            </a:r>
            <a:endParaRPr lang="en-US" sz="2000" dirty="0"/>
          </a:p>
        </p:txBody>
      </p:sp>
    </p:spTree>
    <p:extLst>
      <p:ext uri="{BB962C8B-B14F-4D97-AF65-F5344CB8AC3E}">
        <p14:creationId xmlns:p14="http://schemas.microsoft.com/office/powerpoint/2010/main" val="2679862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86400" cy="1143000"/>
          </a:xfrm>
        </p:spPr>
        <p:txBody>
          <a:bodyPr>
            <a:normAutofit/>
          </a:bodyPr>
          <a:lstStyle/>
          <a:p>
            <a:r>
              <a:rPr lang="en-US" b="1" dirty="0" smtClean="0"/>
              <a:t>Using HPC-ABDS Layers II</a:t>
            </a:r>
            <a:endParaRPr lang="en-US" b="1" dirty="0"/>
          </a:p>
        </p:txBody>
      </p:sp>
      <p:sp>
        <p:nvSpPr>
          <p:cNvPr id="3" name="Content Placeholder 2"/>
          <p:cNvSpPr>
            <a:spLocks noGrp="1"/>
          </p:cNvSpPr>
          <p:nvPr>
            <p:ph idx="1"/>
          </p:nvPr>
        </p:nvSpPr>
        <p:spPr>
          <a:xfrm>
            <a:off x="0" y="986713"/>
            <a:ext cx="9070428" cy="5871287"/>
          </a:xfrm>
        </p:spPr>
        <p:txBody>
          <a:bodyPr>
            <a:noAutofit/>
          </a:bodyPr>
          <a:lstStyle/>
          <a:p>
            <a:pPr marL="457200" indent="-457200">
              <a:buFont typeface="+mj-lt"/>
              <a:buAutoNum type="arabicParenR" startAt="3"/>
            </a:pPr>
            <a:r>
              <a:rPr lang="en-US" sz="2000" b="1" dirty="0" smtClean="0"/>
              <a:t>Security </a:t>
            </a:r>
            <a:r>
              <a:rPr lang="en-US" sz="2000" b="1" dirty="0"/>
              <a:t>&amp; </a:t>
            </a:r>
            <a:r>
              <a:rPr lang="en-US" sz="2000" b="1" dirty="0" smtClean="0"/>
              <a:t>Privacy II</a:t>
            </a:r>
            <a:r>
              <a:rPr lang="en-US" sz="2000" dirty="0" smtClean="0"/>
              <a:t/>
            </a:r>
            <a:br>
              <a:rPr lang="en-US" sz="2000" dirty="0" smtClean="0"/>
            </a:br>
            <a:r>
              <a:rPr lang="en-US" sz="2000" dirty="0" smtClean="0"/>
              <a:t>LDAP is a simple database (key-value) forming a set of distributed directories recording properties of users and resources according to X.500 standard. It allows secure management of systems. OpenStack Keystone is a role-based authorization and authentication environment to be used in OpenStack private clouds.</a:t>
            </a:r>
            <a:endParaRPr lang="en-US" sz="2000" dirty="0"/>
          </a:p>
          <a:p>
            <a:pPr marL="457200" indent="-457200">
              <a:buFont typeface="+mj-lt"/>
              <a:buAutoNum type="arabicParenR" startAt="3"/>
            </a:pPr>
            <a:r>
              <a:rPr lang="en-US" sz="2000" b="1" dirty="0"/>
              <a:t>Monitoring: </a:t>
            </a:r>
            <a:r>
              <a:rPr lang="en-US" sz="2000" b="1" dirty="0" smtClean="0"/>
              <a:t/>
            </a:r>
            <a:br>
              <a:rPr lang="en-US" sz="2000" b="1" dirty="0" smtClean="0"/>
            </a:br>
            <a:r>
              <a:rPr lang="en-US" sz="2000" dirty="0" smtClean="0"/>
              <a:t>Here </a:t>
            </a:r>
            <a:r>
              <a:rPr lang="en-US" sz="2000" dirty="0" err="1" smtClean="0"/>
              <a:t>Ambari</a:t>
            </a:r>
            <a:r>
              <a:rPr lang="en-US" sz="2000" dirty="0" smtClean="0"/>
              <a:t> is aimed at installing and monitoring Hadoop systems. Nagios and Ganglia are similar system monitors with ability to gather metrics and produce alerts. Inca is a higher level system allowing user reporting of performance of any sub system. Essentially all systems use monitoring but most users do not add custom reporting.</a:t>
            </a:r>
            <a:endParaRPr lang="en-US" sz="2000" dirty="0"/>
          </a:p>
          <a:p>
            <a:pPr marL="457200" indent="-457200">
              <a:buFont typeface="+mj-lt"/>
              <a:buAutoNum type="arabicParenR" startAt="3"/>
            </a:pPr>
            <a:r>
              <a:rPr lang="en-US" sz="2000" b="1" dirty="0" err="1" smtClean="0"/>
              <a:t>IaaS</a:t>
            </a:r>
            <a:r>
              <a:rPr lang="en-US" sz="2000" b="1" dirty="0" smtClean="0"/>
              <a:t> </a:t>
            </a:r>
            <a:r>
              <a:rPr lang="en-US" sz="2000" b="1" dirty="0"/>
              <a:t>Management from HPC to hypervisors</a:t>
            </a:r>
            <a:r>
              <a:rPr lang="en-US" sz="2000" b="1" dirty="0" smtClean="0"/>
              <a:t>:</a:t>
            </a:r>
            <a:br>
              <a:rPr lang="en-US" sz="2000" b="1" dirty="0" smtClean="0"/>
            </a:br>
            <a:r>
              <a:rPr lang="en-US" sz="2000" dirty="0" smtClean="0"/>
              <a:t>These technologies underlie all your applications. The classic technology OpenStack manages virtual machines and associated capabilities such as storage and networking. The commercial clouds have their own solution and it is possible to move machine images between these different environments. As a special case there is “bare-metal” i.e. the null hypervisor.</a:t>
            </a:r>
          </a:p>
        </p:txBody>
      </p:sp>
    </p:spTree>
    <p:extLst>
      <p:ext uri="{BB962C8B-B14F-4D97-AF65-F5344CB8AC3E}">
        <p14:creationId xmlns:p14="http://schemas.microsoft.com/office/powerpoint/2010/main" val="3456324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86400" cy="1143000"/>
          </a:xfrm>
        </p:spPr>
        <p:txBody>
          <a:bodyPr>
            <a:normAutofit fontScale="90000"/>
          </a:bodyPr>
          <a:lstStyle/>
          <a:p>
            <a:r>
              <a:rPr lang="en-US" b="1" dirty="0" smtClean="0"/>
              <a:t>Using HPC-ABDS Layers III</a:t>
            </a:r>
            <a:endParaRPr lang="en-US" b="1" dirty="0"/>
          </a:p>
        </p:txBody>
      </p:sp>
      <p:sp>
        <p:nvSpPr>
          <p:cNvPr id="3" name="Content Placeholder 2"/>
          <p:cNvSpPr>
            <a:spLocks noGrp="1"/>
          </p:cNvSpPr>
          <p:nvPr>
            <p:ph idx="1"/>
          </p:nvPr>
        </p:nvSpPr>
        <p:spPr>
          <a:xfrm>
            <a:off x="73572" y="776506"/>
            <a:ext cx="9070428" cy="5640059"/>
          </a:xfrm>
        </p:spPr>
        <p:txBody>
          <a:bodyPr>
            <a:noAutofit/>
          </a:bodyPr>
          <a:lstStyle/>
          <a:p>
            <a:pPr marL="457200" indent="-457200">
              <a:buFont typeface="+mj-lt"/>
              <a:buAutoNum type="arabicParenR" startAt="6"/>
            </a:pPr>
            <a:r>
              <a:rPr lang="en-US" sz="2000" b="1" dirty="0" smtClean="0"/>
              <a:t>DevOps</a:t>
            </a:r>
            <a:r>
              <a:rPr lang="en-US" sz="2000" dirty="0" smtClean="0"/>
              <a:t/>
            </a:r>
            <a:br>
              <a:rPr lang="en-US" sz="2000" dirty="0" smtClean="0"/>
            </a:br>
            <a:r>
              <a:rPr lang="en-US" sz="2000" dirty="0" smtClean="0"/>
              <a:t>This describes technologies and approaches that automate the deployment and installation of software systems and underlies “software-defined systems”. We will integrate tools together in </a:t>
            </a:r>
            <a:r>
              <a:rPr lang="en-US" sz="2000" dirty="0" err="1" smtClean="0"/>
              <a:t>Cloudmesh</a:t>
            </a:r>
            <a:r>
              <a:rPr lang="en-US" sz="2000" dirty="0" smtClean="0"/>
              <a:t> – Libcloud, Cobbler, Chef, </a:t>
            </a:r>
            <a:r>
              <a:rPr lang="sv-SE" sz="2000" dirty="0"/>
              <a:t>Docker, Slurm, </a:t>
            </a:r>
            <a:r>
              <a:rPr lang="sv-SE" sz="2000" dirty="0" smtClean="0"/>
              <a:t>Ansible</a:t>
            </a:r>
            <a:r>
              <a:rPr lang="sv-SE" sz="2000" dirty="0"/>
              <a:t>, </a:t>
            </a:r>
            <a:r>
              <a:rPr lang="sv-SE" sz="2000" dirty="0" smtClean="0"/>
              <a:t>Puppet.</a:t>
            </a:r>
            <a:r>
              <a:rPr lang="en-US" sz="2000" dirty="0" smtClean="0"/>
              <a:t> Celery. Everybody will use this</a:t>
            </a:r>
          </a:p>
          <a:p>
            <a:pPr marL="457200" indent="-457200">
              <a:buFont typeface="+mj-lt"/>
              <a:buAutoNum type="arabicParenR" startAt="6"/>
            </a:pPr>
            <a:r>
              <a:rPr lang="en-US" sz="2000" b="1" dirty="0" smtClean="0"/>
              <a:t>Interoperability</a:t>
            </a:r>
            <a:br>
              <a:rPr lang="en-US" sz="2000" b="1" dirty="0" smtClean="0"/>
            </a:br>
            <a:r>
              <a:rPr lang="en-US" sz="2000" dirty="0" smtClean="0"/>
              <a:t>This is both standards and interoperability libraries for services (Whirr), compute (OCCI), virtualization and storage (CDMI)</a:t>
            </a:r>
          </a:p>
          <a:p>
            <a:pPr marL="457200" indent="-457200">
              <a:buFont typeface="+mj-lt"/>
              <a:buAutoNum type="arabicParenR" startAt="6"/>
            </a:pPr>
            <a:r>
              <a:rPr lang="en-US" sz="2000" b="1" dirty="0" smtClean="0"/>
              <a:t>File </a:t>
            </a:r>
            <a:r>
              <a:rPr lang="en-US" sz="2000" b="1" dirty="0" smtClean="0"/>
              <a:t>systems</a:t>
            </a:r>
            <a:r>
              <a:rPr lang="en-US" sz="2000" dirty="0"/>
              <a:t/>
            </a:r>
            <a:br>
              <a:rPr lang="en-US" sz="2000" dirty="0"/>
            </a:br>
            <a:r>
              <a:rPr lang="en-US" sz="2000" dirty="0" smtClean="0"/>
              <a:t>You will use files in any application but the details may not be visible to application. Maybe you interact with data at level of a data management system or an Object store (OpenStack Swift or Amazon S3). Most science applications are organized around files; commercial systems at a higher level.</a:t>
            </a:r>
          </a:p>
          <a:p>
            <a:pPr marL="457200" indent="-457200">
              <a:buFont typeface="+mj-lt"/>
              <a:buAutoNum type="arabicParenR" startAt="6"/>
            </a:pPr>
            <a:r>
              <a:rPr lang="en-US" sz="2000" b="1" dirty="0"/>
              <a:t>Cluster Resource </a:t>
            </a:r>
            <a:r>
              <a:rPr lang="en-US" sz="2000" b="1" dirty="0" smtClean="0"/>
              <a:t>Management</a:t>
            </a:r>
            <a:r>
              <a:rPr lang="en-US" sz="2000" dirty="0"/>
              <a:t/>
            </a:r>
            <a:br>
              <a:rPr lang="en-US" sz="2000" dirty="0"/>
            </a:br>
            <a:r>
              <a:rPr lang="en-US" sz="2000" dirty="0" smtClean="0"/>
              <a:t>You will certainly need cluster management in your application although often this is provided by the system and not explicit to the user. Yarn from Hadoop is gaining in popularity while </a:t>
            </a:r>
            <a:r>
              <a:rPr lang="en-US" sz="2000" dirty="0" err="1" smtClean="0"/>
              <a:t>Slurm</a:t>
            </a:r>
            <a:r>
              <a:rPr lang="en-US" sz="2000" dirty="0" smtClean="0"/>
              <a:t> is a basic HPC system as are Moab, SGE, </a:t>
            </a:r>
            <a:r>
              <a:rPr lang="en-US" sz="2000" dirty="0" err="1" smtClean="0"/>
              <a:t>OpenPBS</a:t>
            </a:r>
            <a:r>
              <a:rPr lang="en-US" sz="2000" dirty="0" smtClean="0"/>
              <a:t> and Condor also well known for scheduling of Grid applications. </a:t>
            </a:r>
            <a:r>
              <a:rPr lang="en-US" sz="2000" dirty="0" err="1" smtClean="0"/>
              <a:t>Mesos</a:t>
            </a:r>
            <a:r>
              <a:rPr lang="en-US" sz="2000" dirty="0" smtClean="0"/>
              <a:t> is similar to Yarn but appears less mature at present. </a:t>
            </a:r>
          </a:p>
        </p:txBody>
      </p:sp>
    </p:spTree>
    <p:extLst>
      <p:ext uri="{BB962C8B-B14F-4D97-AF65-F5344CB8AC3E}">
        <p14:creationId xmlns:p14="http://schemas.microsoft.com/office/powerpoint/2010/main" val="704312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86400" cy="1143000"/>
          </a:xfrm>
        </p:spPr>
        <p:txBody>
          <a:bodyPr>
            <a:normAutofit fontScale="90000"/>
          </a:bodyPr>
          <a:lstStyle/>
          <a:p>
            <a:r>
              <a:rPr lang="en-US" b="1" dirty="0" smtClean="0"/>
              <a:t>Using HPC-ABDS Layers IV</a:t>
            </a:r>
            <a:endParaRPr lang="en-US" b="1" dirty="0"/>
          </a:p>
        </p:txBody>
      </p:sp>
      <p:sp>
        <p:nvSpPr>
          <p:cNvPr id="3" name="Content Placeholder 2"/>
          <p:cNvSpPr>
            <a:spLocks noGrp="1"/>
          </p:cNvSpPr>
          <p:nvPr>
            <p:ph idx="1"/>
          </p:nvPr>
        </p:nvSpPr>
        <p:spPr>
          <a:xfrm>
            <a:off x="0" y="986713"/>
            <a:ext cx="9070428" cy="5640059"/>
          </a:xfrm>
        </p:spPr>
        <p:txBody>
          <a:bodyPr>
            <a:noAutofit/>
          </a:bodyPr>
          <a:lstStyle/>
          <a:p>
            <a:pPr marL="457200" indent="-457200">
              <a:buFont typeface="+mj-lt"/>
              <a:buAutoNum type="arabicParenR" startAt="10"/>
            </a:pPr>
            <a:r>
              <a:rPr lang="en-US" sz="2000" b="1" dirty="0" smtClean="0"/>
              <a:t>Data Transport</a:t>
            </a:r>
            <a:r>
              <a:rPr lang="en-US" sz="2000" dirty="0" smtClean="0"/>
              <a:t/>
            </a:r>
            <a:br>
              <a:rPr lang="en-US" sz="2000" dirty="0" smtClean="0"/>
            </a:br>
            <a:r>
              <a:rPr lang="en-US" sz="2000" dirty="0" smtClean="0"/>
              <a:t>Globus Online or </a:t>
            </a:r>
            <a:r>
              <a:rPr lang="en-US" sz="2000" dirty="0" err="1" smtClean="0"/>
              <a:t>GridFTP</a:t>
            </a:r>
            <a:r>
              <a:rPr lang="en-US" sz="2000" dirty="0" smtClean="0"/>
              <a:t> is dominant system in HPC community but this area is often not highlighted as often application only starts after data has made its way to disk of system to be used. Simple HTTP protocols are used for small data transfers while the largest ones use the “</a:t>
            </a:r>
            <a:r>
              <a:rPr lang="en-US" sz="2000" dirty="0" err="1" smtClean="0"/>
              <a:t>Fedex</a:t>
            </a:r>
            <a:r>
              <a:rPr lang="en-US" sz="2000" dirty="0" smtClean="0"/>
              <a:t>/UPS” solution of transporting disks  between sites.</a:t>
            </a:r>
          </a:p>
          <a:p>
            <a:pPr marL="457200" indent="-457200">
              <a:buFont typeface="+mj-lt"/>
              <a:buAutoNum type="arabicParenR" startAt="10"/>
            </a:pPr>
            <a:r>
              <a:rPr lang="en-US" sz="2000" b="1" dirty="0" smtClean="0"/>
              <a:t>SQL / NoSQL / File management</a:t>
            </a:r>
            <a:r>
              <a:rPr lang="en-US" sz="2000" dirty="0"/>
              <a:t/>
            </a:r>
            <a:br>
              <a:rPr lang="en-US" sz="2000" dirty="0"/>
            </a:br>
            <a:r>
              <a:rPr lang="en-US" sz="2000" dirty="0" smtClean="0"/>
              <a:t>This is a critical area for nearly all applications as it captures areas of file, object, NoSQL and SQL data management. The many entries in area testify to variety of problems (graphs, tables, documents, objects) and importance of efficient solution. Just a little while ago, this area was dominated by SQL databases and file managers.</a:t>
            </a:r>
          </a:p>
          <a:p>
            <a:pPr marL="457200" indent="-457200">
              <a:buFont typeface="+mj-lt"/>
              <a:buAutoNum type="arabicParenR" startAt="10"/>
            </a:pPr>
            <a:r>
              <a:rPr lang="en-US" sz="2000" b="1" dirty="0"/>
              <a:t>In-memory </a:t>
            </a:r>
            <a:r>
              <a:rPr lang="en-US" sz="2000" b="1" dirty="0" err="1" smtClean="0"/>
              <a:t>databases&amp;caches</a:t>
            </a:r>
            <a:r>
              <a:rPr lang="en-US" sz="2000" b="1" dirty="0" smtClean="0"/>
              <a:t> / Object-relational mapping / Extraction Tools</a:t>
            </a:r>
            <a:r>
              <a:rPr lang="en-US" sz="2000" dirty="0" smtClean="0"/>
              <a:t/>
            </a:r>
            <a:br>
              <a:rPr lang="en-US" sz="2000" dirty="0" smtClean="0"/>
            </a:br>
            <a:r>
              <a:rPr lang="en-US" sz="2000" dirty="0" smtClean="0"/>
              <a:t>This is another important area addressing two points. Firstly conversion of data between formats and secondly enabling caching to put as much processing as possible in memory. This is an important optimization with Gartner highlighting this areas in several recent hype </a:t>
            </a:r>
            <a:r>
              <a:rPr lang="en-US" sz="2000" dirty="0"/>
              <a:t>charts with In-Memory DBMS and In-Memory </a:t>
            </a:r>
            <a:r>
              <a:rPr lang="en-US" sz="2000" dirty="0" smtClean="0"/>
              <a:t>Analytics.</a:t>
            </a:r>
          </a:p>
        </p:txBody>
      </p:sp>
    </p:spTree>
    <p:extLst>
      <p:ext uri="{BB962C8B-B14F-4D97-AF65-F5344CB8AC3E}">
        <p14:creationId xmlns:p14="http://schemas.microsoft.com/office/powerpoint/2010/main" val="1979858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86400" cy="1143000"/>
          </a:xfrm>
        </p:spPr>
        <p:txBody>
          <a:bodyPr>
            <a:normAutofit fontScale="90000"/>
          </a:bodyPr>
          <a:lstStyle/>
          <a:p>
            <a:r>
              <a:rPr lang="en-US" b="1" dirty="0" smtClean="0"/>
              <a:t>Using HPC-ABDS Layers V</a:t>
            </a:r>
            <a:endParaRPr lang="en-US" b="1" dirty="0"/>
          </a:p>
        </p:txBody>
      </p:sp>
      <p:sp>
        <p:nvSpPr>
          <p:cNvPr id="3" name="Content Placeholder 2"/>
          <p:cNvSpPr>
            <a:spLocks noGrp="1"/>
          </p:cNvSpPr>
          <p:nvPr>
            <p:ph idx="1"/>
          </p:nvPr>
        </p:nvSpPr>
        <p:spPr>
          <a:xfrm>
            <a:off x="0" y="1639614"/>
            <a:ext cx="9070428" cy="5218386"/>
          </a:xfrm>
        </p:spPr>
        <p:txBody>
          <a:bodyPr>
            <a:noAutofit/>
          </a:bodyPr>
          <a:lstStyle/>
          <a:p>
            <a:pPr marL="457200" indent="-457200">
              <a:buFont typeface="+mj-lt"/>
              <a:buAutoNum type="arabicParenR" startAt="13"/>
            </a:pPr>
            <a:r>
              <a:rPr lang="en-US" sz="2000" b="1" dirty="0" smtClean="0"/>
              <a:t>Inter </a:t>
            </a:r>
            <a:r>
              <a:rPr lang="en-US" sz="2000" b="1" dirty="0"/>
              <a:t>process communication Collectives, point-to-point, </a:t>
            </a:r>
            <a:r>
              <a:rPr lang="en-US" sz="2000" b="1" dirty="0" smtClean="0"/>
              <a:t>publish-subscribe</a:t>
            </a:r>
            <a:r>
              <a:rPr lang="en-US" sz="2000" dirty="0" smtClean="0"/>
              <a:t/>
            </a:r>
            <a:br>
              <a:rPr lang="en-US" sz="2000" dirty="0" smtClean="0"/>
            </a:br>
            <a:r>
              <a:rPr lang="en-US" sz="2000" dirty="0" smtClean="0"/>
              <a:t>This describes the different communication models used by the systems in layers 13, 14) below. Your results may be very sensitive to choices here as there are big differences from disk-based versus point to point for Hadoop v. Harp or the different latencies exhibited by publish-subscribe systems. Your results will reflect higher level system chosen</a:t>
            </a:r>
          </a:p>
          <a:p>
            <a:pPr marL="457200" indent="-457200">
              <a:buFont typeface="+mj-lt"/>
              <a:buAutoNum type="arabicParenR" startAt="13"/>
            </a:pPr>
            <a:r>
              <a:rPr lang="en-US" sz="2000" b="1" dirty="0"/>
              <a:t>Basic Programming model and runtime, SPMD, Streaming, MapReduce, </a:t>
            </a:r>
            <a:r>
              <a:rPr lang="en-US" sz="2000" b="1" dirty="0" smtClean="0"/>
              <a:t>MPI</a:t>
            </a:r>
            <a:br>
              <a:rPr lang="en-US" sz="2000" b="1" dirty="0" smtClean="0"/>
            </a:br>
            <a:r>
              <a:rPr lang="en-US" sz="2000" dirty="0" smtClean="0"/>
              <a:t>A very important layer defining the cloud (HPC-ABDS) programming model. Includes Hadoop and related tools Spark, </a:t>
            </a:r>
            <a:r>
              <a:rPr lang="en-US" sz="2000" dirty="0"/>
              <a:t>Twister, </a:t>
            </a:r>
            <a:r>
              <a:rPr lang="en-US" sz="2000" dirty="0" smtClean="0"/>
              <a:t>Stratosphere, Hama (iterative MapReduce); Giraph, </a:t>
            </a:r>
            <a:r>
              <a:rPr lang="en-US" sz="2000" dirty="0" err="1" smtClean="0"/>
              <a:t>Pregel</a:t>
            </a:r>
            <a:r>
              <a:rPr lang="en-US" sz="2000" dirty="0" smtClean="0"/>
              <a:t>, Pegasus (Graphs); Storm, S4, </a:t>
            </a:r>
            <a:r>
              <a:rPr lang="en-US" sz="2000" dirty="0" err="1" smtClean="0"/>
              <a:t>Samza</a:t>
            </a:r>
            <a:r>
              <a:rPr lang="en-US" sz="2000" dirty="0" smtClean="0"/>
              <a:t> (Streaming); </a:t>
            </a:r>
            <a:r>
              <a:rPr lang="en-US" sz="2000" dirty="0" err="1" smtClean="0"/>
              <a:t>Tez</a:t>
            </a:r>
            <a:r>
              <a:rPr lang="en-US" sz="2000" dirty="0" smtClean="0"/>
              <a:t> (workflow and Yarn integration). You are bound to use something here!</a:t>
            </a:r>
            <a:endParaRPr lang="en-US" sz="2000" b="1" dirty="0" smtClean="0"/>
          </a:p>
          <a:p>
            <a:pPr marL="457200" indent="-457200">
              <a:buFont typeface="+mj-lt"/>
              <a:buAutoNum type="arabicParenR" startAt="13"/>
            </a:pPr>
            <a:r>
              <a:rPr lang="en-US" sz="2000" b="1" dirty="0"/>
              <a:t>High level </a:t>
            </a:r>
            <a:r>
              <a:rPr lang="en-US" sz="2000" b="1" dirty="0" smtClean="0"/>
              <a:t>Programming</a:t>
            </a:r>
            <a:br>
              <a:rPr lang="en-US" sz="2000" b="1" dirty="0" smtClean="0"/>
            </a:br>
            <a:r>
              <a:rPr lang="en-US" sz="2000" dirty="0" smtClean="0"/>
              <a:t>Components at this level are not required but are very interesting and we can expect great progress to come both in improving them and using them. Pig and </a:t>
            </a:r>
            <a:r>
              <a:rPr lang="en-US" sz="2000" dirty="0" err="1" smtClean="0"/>
              <a:t>Sawzall</a:t>
            </a:r>
            <a:r>
              <a:rPr lang="en-US" sz="2000" dirty="0" smtClean="0"/>
              <a:t> offer data parallel </a:t>
            </a:r>
            <a:r>
              <a:rPr lang="en-US" sz="2000" dirty="0"/>
              <a:t>programming models; Hive, </a:t>
            </a:r>
            <a:r>
              <a:rPr lang="en-US" sz="2000" dirty="0" err="1"/>
              <a:t>HCatalog</a:t>
            </a:r>
            <a:r>
              <a:rPr lang="en-US" sz="2000" dirty="0"/>
              <a:t>, </a:t>
            </a:r>
            <a:r>
              <a:rPr lang="en-US" sz="2000" dirty="0" smtClean="0"/>
              <a:t>Shark</a:t>
            </a:r>
            <a:r>
              <a:rPr lang="en-US" sz="2000" dirty="0"/>
              <a:t>, MRQL, Impala, </a:t>
            </a:r>
            <a:r>
              <a:rPr lang="en-US" sz="2000" dirty="0" smtClean="0"/>
              <a:t>and Drill support SQL interfaces to MapReduce, HDFS and Object stores</a:t>
            </a:r>
          </a:p>
        </p:txBody>
      </p:sp>
    </p:spTree>
    <p:extLst>
      <p:ext uri="{BB962C8B-B14F-4D97-AF65-F5344CB8AC3E}">
        <p14:creationId xmlns:p14="http://schemas.microsoft.com/office/powerpoint/2010/main" val="1010405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86400" cy="1143000"/>
          </a:xfrm>
        </p:spPr>
        <p:txBody>
          <a:bodyPr>
            <a:normAutofit fontScale="90000"/>
          </a:bodyPr>
          <a:lstStyle/>
          <a:p>
            <a:r>
              <a:rPr lang="en-US" b="1" dirty="0" smtClean="0"/>
              <a:t>Using HPC-ABDS Layers VI</a:t>
            </a:r>
            <a:endParaRPr lang="en-US" b="1" dirty="0"/>
          </a:p>
        </p:txBody>
      </p:sp>
      <p:sp>
        <p:nvSpPr>
          <p:cNvPr id="3" name="Content Placeholder 2"/>
          <p:cNvSpPr>
            <a:spLocks noGrp="1"/>
          </p:cNvSpPr>
          <p:nvPr>
            <p:ph idx="1"/>
          </p:nvPr>
        </p:nvSpPr>
        <p:spPr>
          <a:xfrm>
            <a:off x="0" y="1826172"/>
            <a:ext cx="9070428" cy="4847897"/>
          </a:xfrm>
        </p:spPr>
        <p:txBody>
          <a:bodyPr>
            <a:noAutofit/>
          </a:bodyPr>
          <a:lstStyle/>
          <a:p>
            <a:pPr marL="457200" indent="-457200">
              <a:buFont typeface="+mj-lt"/>
              <a:buAutoNum type="arabicParenR" startAt="16"/>
            </a:pPr>
            <a:r>
              <a:rPr lang="en-US" sz="2000" b="1" dirty="0" smtClean="0"/>
              <a:t>Application </a:t>
            </a:r>
            <a:r>
              <a:rPr lang="en-US" sz="2000" b="1" dirty="0"/>
              <a:t>and </a:t>
            </a:r>
            <a:r>
              <a:rPr lang="en-US" sz="2000" b="1" dirty="0" smtClean="0"/>
              <a:t>Analytics</a:t>
            </a:r>
            <a:br>
              <a:rPr lang="en-US" sz="2000" b="1" dirty="0" smtClean="0"/>
            </a:br>
            <a:r>
              <a:rPr lang="en-US" sz="2000" dirty="0" smtClean="0"/>
              <a:t>This is the “business logic” of application and where you find machine learning algorithms </a:t>
            </a:r>
            <a:r>
              <a:rPr lang="en-US" sz="2000" dirty="0"/>
              <a:t>like clustering. Mahout , </a:t>
            </a:r>
            <a:r>
              <a:rPr lang="en-US" sz="2000" dirty="0" err="1"/>
              <a:t>MLlib</a:t>
            </a:r>
            <a:r>
              <a:rPr lang="en-US" sz="2000" dirty="0"/>
              <a:t> , </a:t>
            </a:r>
            <a:r>
              <a:rPr lang="en-US" sz="2000" dirty="0" err="1" smtClean="0"/>
              <a:t>MLbase</a:t>
            </a:r>
            <a:r>
              <a:rPr lang="en-US" sz="2000" dirty="0" smtClean="0"/>
              <a:t> are in Apache for Hadoop and Spark processing; R is a central library from statistics community. There are many other important libraries where we mention those in deep learning (</a:t>
            </a:r>
            <a:r>
              <a:rPr lang="en-US" sz="2000" dirty="0" err="1" smtClean="0"/>
              <a:t>CompLearn</a:t>
            </a:r>
            <a:r>
              <a:rPr lang="en-US" sz="2000" dirty="0" smtClean="0"/>
              <a:t>), image processing (</a:t>
            </a:r>
            <a:r>
              <a:rPr lang="en-US" sz="2000" dirty="0" err="1" smtClean="0"/>
              <a:t>ImageJ</a:t>
            </a:r>
            <a:r>
              <a:rPr lang="en-US" sz="2000" dirty="0" smtClean="0"/>
              <a:t>), bioinformatics (Bioconductor) and HPC (</a:t>
            </a:r>
            <a:r>
              <a:rPr lang="en-US" sz="2000" dirty="0" err="1" smtClean="0"/>
              <a:t>Scalapack</a:t>
            </a:r>
            <a:r>
              <a:rPr lang="en-US" sz="2000" dirty="0" smtClean="0"/>
              <a:t> and </a:t>
            </a:r>
            <a:r>
              <a:rPr lang="en-US" sz="2000" dirty="0" err="1" smtClean="0"/>
              <a:t>PetSc</a:t>
            </a:r>
            <a:r>
              <a:rPr lang="en-US" sz="2000" dirty="0" smtClean="0"/>
              <a:t>). You will nearly always need these or other software at this level</a:t>
            </a:r>
            <a:endParaRPr lang="en-US" sz="2000" dirty="0"/>
          </a:p>
          <a:p>
            <a:pPr marL="457200" indent="-457200">
              <a:buFont typeface="+mj-lt"/>
              <a:buAutoNum type="arabicParenR" startAt="16"/>
            </a:pPr>
            <a:r>
              <a:rPr lang="en-US" sz="2000" b="1" dirty="0" smtClean="0"/>
              <a:t>Workflow-Orchestration</a:t>
            </a:r>
            <a:br>
              <a:rPr lang="en-US" sz="2000" b="1" dirty="0" smtClean="0"/>
            </a:br>
            <a:r>
              <a:rPr lang="en-US" sz="2000" dirty="0" smtClean="0"/>
              <a:t>This layer implements orchestration and integration of the different parts of a job. These can be specified by a directed data-flow graph and often take a simple pipeline form illustrated in “access pattern” 10 shown earlier. This field was advanced significantly by the Grid community and the systems are quite similar in functionality although their maturity and ease of use can be quite different. The interface is either visual (link programs as bubbles with data flow) or as an XML or program (Python) script.</a:t>
            </a:r>
          </a:p>
        </p:txBody>
      </p:sp>
    </p:spTree>
    <p:extLst>
      <p:ext uri="{BB962C8B-B14F-4D97-AF65-F5344CB8AC3E}">
        <p14:creationId xmlns:p14="http://schemas.microsoft.com/office/powerpoint/2010/main" val="1120402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86740"/>
            <a:ext cx="6715038" cy="807713"/>
          </a:xfrm>
        </p:spPr>
        <p:txBody>
          <a:bodyPr>
            <a:normAutofit fontScale="90000"/>
          </a:bodyPr>
          <a:lstStyle/>
          <a:p>
            <a:r>
              <a:rPr lang="en-US" b="1" dirty="0" smtClean="0"/>
              <a:t>Some Especially Important or Illustrative HPC-ABDS Software</a:t>
            </a:r>
            <a:endParaRPr lang="en-US" b="1" dirty="0"/>
          </a:p>
        </p:txBody>
      </p:sp>
      <p:sp>
        <p:nvSpPr>
          <p:cNvPr id="5" name="Content Placeholder 4"/>
          <p:cNvSpPr>
            <a:spLocks noGrp="1"/>
          </p:cNvSpPr>
          <p:nvPr>
            <p:ph idx="1"/>
          </p:nvPr>
        </p:nvSpPr>
        <p:spPr>
          <a:xfrm>
            <a:off x="9331" y="989046"/>
            <a:ext cx="9144000" cy="5868953"/>
          </a:xfrm>
        </p:spPr>
        <p:txBody>
          <a:bodyPr>
            <a:normAutofit fontScale="85000" lnSpcReduction="20000"/>
          </a:bodyPr>
          <a:lstStyle/>
          <a:p>
            <a:r>
              <a:rPr lang="en-US" b="1" dirty="0"/>
              <a:t>Workflow: </a:t>
            </a:r>
            <a:r>
              <a:rPr lang="en-US" dirty="0"/>
              <a:t>Python or Kepler</a:t>
            </a:r>
          </a:p>
          <a:p>
            <a:r>
              <a:rPr lang="en-US" b="1" dirty="0"/>
              <a:t>Data Analytics: </a:t>
            </a:r>
            <a:r>
              <a:rPr lang="en-US" dirty="0"/>
              <a:t>Mahout, R, </a:t>
            </a:r>
            <a:r>
              <a:rPr lang="en-US" dirty="0" err="1"/>
              <a:t>ImageJ</a:t>
            </a:r>
            <a:r>
              <a:rPr lang="en-US" dirty="0"/>
              <a:t>, </a:t>
            </a:r>
            <a:r>
              <a:rPr lang="en-US" dirty="0" err="1"/>
              <a:t>Scalapack</a:t>
            </a:r>
            <a:r>
              <a:rPr lang="en-US" dirty="0"/>
              <a:t> </a:t>
            </a:r>
          </a:p>
          <a:p>
            <a:r>
              <a:rPr lang="en-US" b="1" dirty="0"/>
              <a:t>High level Programming: </a:t>
            </a:r>
            <a:r>
              <a:rPr lang="en-US" dirty="0"/>
              <a:t>Hive, Pig</a:t>
            </a:r>
          </a:p>
          <a:p>
            <a:r>
              <a:rPr lang="en-US" b="1" dirty="0"/>
              <a:t>Parallel Programming model: </a:t>
            </a:r>
            <a:r>
              <a:rPr lang="en-US" dirty="0"/>
              <a:t>Hadoop, Spark, Giraph (Twister4Azure, Harp), MPI; Storm, </a:t>
            </a:r>
            <a:r>
              <a:rPr lang="en-US" dirty="0" err="1"/>
              <a:t>Kapfka</a:t>
            </a:r>
            <a:r>
              <a:rPr lang="en-US" dirty="0"/>
              <a:t> or </a:t>
            </a:r>
            <a:r>
              <a:rPr lang="en-US" dirty="0" err="1"/>
              <a:t>RabbitMQ</a:t>
            </a:r>
            <a:r>
              <a:rPr lang="en-US" dirty="0"/>
              <a:t> (Sensors)</a:t>
            </a:r>
          </a:p>
          <a:p>
            <a:r>
              <a:rPr lang="en-US" b="1" dirty="0"/>
              <a:t>In-memory: </a:t>
            </a:r>
            <a:r>
              <a:rPr lang="en-US" dirty="0" err="1"/>
              <a:t>Memcached</a:t>
            </a:r>
            <a:endParaRPr lang="en-US" dirty="0"/>
          </a:p>
          <a:p>
            <a:r>
              <a:rPr lang="en-US" b="1" dirty="0"/>
              <a:t>Data Management: </a:t>
            </a:r>
            <a:r>
              <a:rPr lang="en-US" dirty="0" err="1"/>
              <a:t>Hbase</a:t>
            </a:r>
            <a:r>
              <a:rPr lang="en-US" dirty="0"/>
              <a:t>, </a:t>
            </a:r>
            <a:r>
              <a:rPr lang="en-US" dirty="0" err="1"/>
              <a:t>MongoDB</a:t>
            </a:r>
            <a:r>
              <a:rPr lang="en-US" dirty="0"/>
              <a:t>, MySQL or Derby</a:t>
            </a:r>
          </a:p>
          <a:p>
            <a:r>
              <a:rPr lang="en-US" b="1" dirty="0"/>
              <a:t>Distributed Coordination: </a:t>
            </a:r>
            <a:r>
              <a:rPr lang="en-US" dirty="0"/>
              <a:t>Zookeeper</a:t>
            </a:r>
          </a:p>
          <a:p>
            <a:r>
              <a:rPr lang="en-US" b="1" dirty="0"/>
              <a:t>Cluster Management: </a:t>
            </a:r>
            <a:r>
              <a:rPr lang="en-US" dirty="0"/>
              <a:t>Yarn, </a:t>
            </a:r>
            <a:r>
              <a:rPr lang="en-US" dirty="0" err="1"/>
              <a:t>Slurm</a:t>
            </a:r>
            <a:endParaRPr lang="en-US" dirty="0"/>
          </a:p>
          <a:p>
            <a:r>
              <a:rPr lang="en-US" b="1" dirty="0"/>
              <a:t>File Systems: </a:t>
            </a:r>
            <a:r>
              <a:rPr lang="en-US" dirty="0"/>
              <a:t>HDFS, </a:t>
            </a:r>
            <a:r>
              <a:rPr lang="en-US" dirty="0" err="1"/>
              <a:t>Lustre</a:t>
            </a:r>
            <a:endParaRPr lang="en-US" dirty="0"/>
          </a:p>
          <a:p>
            <a:r>
              <a:rPr lang="en-US" b="1" dirty="0"/>
              <a:t>DevOps: </a:t>
            </a:r>
            <a:r>
              <a:rPr lang="en-US" dirty="0" err="1"/>
              <a:t>Cloudmesh</a:t>
            </a:r>
            <a:r>
              <a:rPr lang="en-US" dirty="0"/>
              <a:t>, Chef, Puppet, Docker, Cobbler</a:t>
            </a:r>
          </a:p>
          <a:p>
            <a:r>
              <a:rPr lang="en-US" b="1" dirty="0" err="1"/>
              <a:t>IaaS</a:t>
            </a:r>
            <a:r>
              <a:rPr lang="en-US" b="1" dirty="0"/>
              <a:t>: </a:t>
            </a:r>
            <a:r>
              <a:rPr lang="en-US" dirty="0"/>
              <a:t>Amazon, Azure, OpenStack, Libcloud</a:t>
            </a:r>
          </a:p>
          <a:p>
            <a:r>
              <a:rPr lang="en-US" b="1" dirty="0"/>
              <a:t>Monitoring: </a:t>
            </a:r>
            <a:r>
              <a:rPr lang="en-US" dirty="0"/>
              <a:t>Inca, Ganglia, </a:t>
            </a:r>
            <a:r>
              <a:rPr lang="en-US" dirty="0" smtClean="0"/>
              <a:t>Nagios</a:t>
            </a:r>
            <a:endParaRPr lang="en-US" dirty="0"/>
          </a:p>
        </p:txBody>
      </p:sp>
    </p:spTree>
    <p:extLst>
      <p:ext uri="{BB962C8B-B14F-4D97-AF65-F5344CB8AC3E}">
        <p14:creationId xmlns:p14="http://schemas.microsoft.com/office/powerpoint/2010/main" val="12575043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41889" y="1558159"/>
            <a:ext cx="8854965" cy="4525963"/>
          </a:xfrm>
        </p:spPr>
        <p:txBody>
          <a:bodyPr/>
          <a:lstStyle/>
          <a:p>
            <a:r>
              <a:rPr lang="en-US" dirty="0" smtClean="0"/>
              <a:t>We introduced the HPC-ABDS software stack</a:t>
            </a:r>
          </a:p>
          <a:p>
            <a:r>
              <a:rPr lang="en-US" dirty="0" smtClean="0"/>
              <a:t>We discussed 11 data access &amp; interaction patterns and how they could be implemented in HPC-ABDS</a:t>
            </a:r>
          </a:p>
          <a:p>
            <a:r>
              <a:rPr lang="en-US" dirty="0" smtClean="0"/>
              <a:t>We summarized key features of HPC-ABDS in 16 sectors</a:t>
            </a:r>
            <a:endParaRPr lang="en-US" dirty="0"/>
          </a:p>
        </p:txBody>
      </p:sp>
    </p:spTree>
    <p:extLst>
      <p:ext uri="{BB962C8B-B14F-4D97-AF65-F5344CB8AC3E}">
        <p14:creationId xmlns:p14="http://schemas.microsoft.com/office/powerpoint/2010/main" val="1177571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5430"/>
          <a:stretch/>
        </p:blipFill>
        <p:spPr>
          <a:xfrm>
            <a:off x="0" y="0"/>
            <a:ext cx="9143999" cy="6899565"/>
          </a:xfrm>
          <a:prstGeom prst="rect">
            <a:avLst/>
          </a:prstGeom>
        </p:spPr>
      </p:pic>
    </p:spTree>
    <p:extLst>
      <p:ext uri="{BB962C8B-B14F-4D97-AF65-F5344CB8AC3E}">
        <p14:creationId xmlns:p14="http://schemas.microsoft.com/office/powerpoint/2010/main" val="2812425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3201" y="1879043"/>
            <a:ext cx="7772400" cy="1362075"/>
          </a:xfrm>
        </p:spPr>
        <p:txBody>
          <a:bodyPr>
            <a:normAutofit/>
          </a:bodyPr>
          <a:lstStyle/>
          <a:p>
            <a:pPr algn="ctr"/>
            <a:r>
              <a:rPr lang="en-US" dirty="0" smtClean="0"/>
              <a:t>TYPICAL DATA INTERACTION SCENARIOS</a:t>
            </a:r>
            <a:endParaRPr lang="en-US" dirty="0"/>
          </a:p>
        </p:txBody>
      </p:sp>
      <p:sp>
        <p:nvSpPr>
          <p:cNvPr id="8" name="Text Placeholder 7"/>
          <p:cNvSpPr>
            <a:spLocks noGrp="1"/>
          </p:cNvSpPr>
          <p:nvPr>
            <p:ph type="body" idx="1"/>
          </p:nvPr>
        </p:nvSpPr>
        <p:spPr>
          <a:xfrm>
            <a:off x="373200" y="3672325"/>
            <a:ext cx="8348011" cy="2664542"/>
          </a:xfrm>
        </p:spPr>
        <p:txBody>
          <a:bodyPr>
            <a:normAutofit fontScale="85000" lnSpcReduction="20000"/>
          </a:bodyPr>
          <a:lstStyle/>
          <a:p>
            <a:r>
              <a:rPr lang="en-US" sz="2400" b="1" dirty="0">
                <a:solidFill>
                  <a:schemeClr val="tx1"/>
                </a:solidFill>
              </a:rPr>
              <a:t>These consist of multiple data systems including classic DB, streaming, archives, Hive, analytics, workflow and different user interfaces (events to visualization</a:t>
            </a:r>
            <a:r>
              <a:rPr lang="en-US" sz="2400" b="1" dirty="0" smtClean="0">
                <a:solidFill>
                  <a:schemeClr val="tx1"/>
                </a:solidFill>
              </a:rPr>
              <a:t>)</a:t>
            </a:r>
          </a:p>
          <a:p>
            <a:r>
              <a:rPr lang="en-US" sz="2400" b="1" dirty="0">
                <a:solidFill>
                  <a:schemeClr val="tx1"/>
                </a:solidFill>
              </a:rPr>
              <a:t/>
            </a:r>
            <a:br>
              <a:rPr lang="en-US" sz="2400" b="1" dirty="0">
                <a:solidFill>
                  <a:schemeClr val="tx1"/>
                </a:solidFill>
              </a:rPr>
            </a:br>
            <a:r>
              <a:rPr lang="en-US" sz="2400" b="1" dirty="0">
                <a:solidFill>
                  <a:schemeClr val="tx1"/>
                </a:solidFill>
              </a:rPr>
              <a:t>From Bob Marcus (ET Strategies) </a:t>
            </a:r>
            <a:r>
              <a:rPr lang="en-US" sz="2400" dirty="0">
                <a:solidFill>
                  <a:schemeClr val="tx1"/>
                </a:solidFill>
                <a:hlinkClick r:id="rId3"/>
              </a:rPr>
              <a:t>http://bigdatawg.nist.gov/_</a:t>
            </a:r>
            <a:r>
              <a:rPr lang="en-US" sz="2400" dirty="0" smtClean="0">
                <a:solidFill>
                  <a:schemeClr val="tx1"/>
                </a:solidFill>
                <a:hlinkClick r:id="rId3"/>
              </a:rPr>
              <a:t>uploadfiles/M0311_v2_2965963213.pdf</a:t>
            </a:r>
            <a:endParaRPr lang="en-US" sz="2400" dirty="0" smtClean="0">
              <a:solidFill>
                <a:schemeClr val="tx1"/>
              </a:solidFill>
            </a:endParaRPr>
          </a:p>
          <a:p>
            <a:endParaRPr lang="en-US" sz="2400" dirty="0">
              <a:solidFill>
                <a:schemeClr val="tx1"/>
              </a:solidFill>
            </a:endParaRPr>
          </a:p>
          <a:p>
            <a:r>
              <a:rPr lang="en-US" sz="2400" dirty="0" smtClean="0">
                <a:solidFill>
                  <a:schemeClr val="tx1"/>
                </a:solidFill>
              </a:rPr>
              <a:t>We list 10 and then go through each (of 10) in more detail. These slides are based on those produced </a:t>
            </a:r>
            <a:r>
              <a:rPr lang="en-US" sz="2400" smtClean="0">
                <a:solidFill>
                  <a:schemeClr val="tx1"/>
                </a:solidFill>
              </a:rPr>
              <a:t>by Bob </a:t>
            </a:r>
            <a:r>
              <a:rPr lang="en-US" sz="2400" dirty="0" smtClean="0">
                <a:solidFill>
                  <a:schemeClr val="tx1"/>
                </a:solidFill>
              </a:rPr>
              <a:t>Marcus at </a:t>
            </a:r>
            <a:r>
              <a:rPr lang="en-US" sz="2400" smtClean="0">
                <a:solidFill>
                  <a:schemeClr val="tx1"/>
                </a:solidFill>
              </a:rPr>
              <a:t>link above</a:t>
            </a:r>
            <a:endParaRPr lang="en-US" sz="2400" dirty="0">
              <a:solidFill>
                <a:schemeClr val="tx1"/>
              </a:solidFill>
            </a:endParaRPr>
          </a:p>
          <a:p>
            <a:pPr algn="ctr"/>
            <a:endParaRPr lang="en-US" sz="3200" dirty="0">
              <a:solidFill>
                <a:schemeClr val="tx1">
                  <a:lumMod val="75000"/>
                  <a:lumOff val="25000"/>
                </a:schemeClr>
              </a:solidFill>
            </a:endParaRPr>
          </a:p>
        </p:txBody>
      </p:sp>
    </p:spTree>
    <p:extLst>
      <p:ext uri="{BB962C8B-B14F-4D97-AF65-F5344CB8AC3E}">
        <p14:creationId xmlns:p14="http://schemas.microsoft.com/office/powerpoint/2010/main" val="3044142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8706"/>
            <a:ext cx="6420118" cy="774700"/>
          </a:xfrm>
        </p:spPr>
        <p:txBody>
          <a:bodyPr>
            <a:noAutofit/>
          </a:bodyPr>
          <a:lstStyle/>
          <a:p>
            <a:r>
              <a:rPr lang="en-US" sz="4000" b="1" dirty="0" smtClean="0"/>
              <a:t>10 Generic Data Processing </a:t>
            </a:r>
            <a:br>
              <a:rPr lang="en-US" sz="4000" b="1" dirty="0" smtClean="0"/>
            </a:br>
            <a:r>
              <a:rPr lang="en-US" sz="4000" b="1" dirty="0" smtClean="0"/>
              <a:t>Use Cases</a:t>
            </a:r>
            <a:endParaRPr lang="en-US" sz="4000" b="1" dirty="0"/>
          </a:p>
        </p:txBody>
      </p:sp>
      <p:sp>
        <p:nvSpPr>
          <p:cNvPr id="3" name="Content Placeholder 2"/>
          <p:cNvSpPr>
            <a:spLocks noGrp="1"/>
          </p:cNvSpPr>
          <p:nvPr>
            <p:ph idx="1"/>
          </p:nvPr>
        </p:nvSpPr>
        <p:spPr>
          <a:xfrm>
            <a:off x="0" y="1668923"/>
            <a:ext cx="9144000" cy="6174828"/>
          </a:xfrm>
        </p:spPr>
        <p:txBody>
          <a:bodyPr>
            <a:normAutofit fontScale="55000" lnSpcReduction="20000"/>
          </a:bodyPr>
          <a:lstStyle/>
          <a:p>
            <a:pPr marL="514350" indent="-514350">
              <a:buFont typeface="+mj-lt"/>
              <a:buAutoNum type="arabicParenR"/>
            </a:pPr>
            <a:r>
              <a:rPr lang="en-US" dirty="0" smtClean="0"/>
              <a:t>Multiple </a:t>
            </a:r>
            <a:r>
              <a:rPr lang="en-US" dirty="0"/>
              <a:t>users performing interactive queries and updates on a database with basic availability and eventual consistency (BASE = (Basically Available, Soft state, Eventual consistency</a:t>
            </a:r>
            <a:r>
              <a:rPr lang="en-US" dirty="0" smtClean="0"/>
              <a:t>) </a:t>
            </a:r>
            <a:r>
              <a:rPr lang="en-US" dirty="0"/>
              <a:t>as opposed to ACID = (Atomicity, Consistency, Isolation, Durability) )</a:t>
            </a:r>
          </a:p>
          <a:p>
            <a:pPr marL="514350" indent="-514350">
              <a:buFont typeface="+mj-lt"/>
              <a:buAutoNum type="arabicParenR"/>
            </a:pPr>
            <a:r>
              <a:rPr lang="en-US" dirty="0" smtClean="0"/>
              <a:t>Perform </a:t>
            </a:r>
            <a:r>
              <a:rPr lang="en-US" dirty="0"/>
              <a:t>real time analytics on data source streams and notify users when specified events occur</a:t>
            </a:r>
          </a:p>
          <a:p>
            <a:pPr marL="514350" indent="-514350">
              <a:buFont typeface="+mj-lt"/>
              <a:buAutoNum type="arabicParenR"/>
            </a:pPr>
            <a:r>
              <a:rPr lang="en-US" dirty="0" smtClean="0"/>
              <a:t>Move </a:t>
            </a:r>
            <a:r>
              <a:rPr lang="en-US" dirty="0"/>
              <a:t>data from external data sources into a highly horizontally scalable data store, transform it using highly horizontally scalable processing (e.g. Map-Reduce), and return it to the horizontally scalable data store (</a:t>
            </a:r>
            <a:r>
              <a:rPr lang="en-US" dirty="0" smtClean="0"/>
              <a:t>ELT Extract Load Transform)</a:t>
            </a:r>
            <a:endParaRPr lang="en-US" dirty="0"/>
          </a:p>
          <a:p>
            <a:pPr marL="514350" indent="-514350">
              <a:buFont typeface="+mj-lt"/>
              <a:buAutoNum type="arabicParenR"/>
            </a:pPr>
            <a:r>
              <a:rPr lang="en-US" dirty="0" smtClean="0"/>
              <a:t>Perform </a:t>
            </a:r>
            <a:r>
              <a:rPr lang="en-US" dirty="0"/>
              <a:t>batch analytics on the data in a highly horizontally scalable data store using highly horizontally scalable processing (</a:t>
            </a:r>
            <a:r>
              <a:rPr lang="en-US" dirty="0" err="1"/>
              <a:t>e.g</a:t>
            </a:r>
            <a:r>
              <a:rPr lang="en-US" dirty="0"/>
              <a:t> </a:t>
            </a:r>
            <a:r>
              <a:rPr lang="en-US" dirty="0" smtClean="0"/>
              <a:t>MapReduce</a:t>
            </a:r>
            <a:r>
              <a:rPr lang="en-US" dirty="0"/>
              <a:t>) with a user-friendly interface (e.g. SQL like)</a:t>
            </a:r>
          </a:p>
          <a:p>
            <a:pPr marL="514350" indent="-514350">
              <a:buFont typeface="+mj-lt"/>
              <a:buAutoNum type="arabicParenR"/>
            </a:pPr>
            <a:r>
              <a:rPr lang="en-US" dirty="0" smtClean="0"/>
              <a:t>Perform </a:t>
            </a:r>
            <a:r>
              <a:rPr lang="en-US" dirty="0"/>
              <a:t>interactive analytics on data in analytics-optimized database</a:t>
            </a:r>
          </a:p>
          <a:p>
            <a:pPr marL="514350" indent="-514350">
              <a:buFont typeface="+mj-lt"/>
              <a:buAutoNum type="arabicParenR"/>
            </a:pPr>
            <a:r>
              <a:rPr lang="en-US" dirty="0" smtClean="0"/>
              <a:t>Visualize </a:t>
            </a:r>
            <a:r>
              <a:rPr lang="en-US" dirty="0"/>
              <a:t>data extracted from horizontally scalable Big Data </a:t>
            </a:r>
            <a:r>
              <a:rPr lang="en-US" dirty="0" smtClean="0"/>
              <a:t>store</a:t>
            </a:r>
            <a:endParaRPr lang="en-US" dirty="0"/>
          </a:p>
          <a:p>
            <a:pPr marL="514350" indent="-514350">
              <a:buFont typeface="+mj-lt"/>
              <a:buAutoNum type="arabicParenR"/>
            </a:pPr>
            <a:r>
              <a:rPr lang="en-US" dirty="0" smtClean="0"/>
              <a:t>Move </a:t>
            </a:r>
            <a:r>
              <a:rPr lang="en-US" dirty="0"/>
              <a:t>data from a highly horizontally scalable data store into a traditional Enterprise Data </a:t>
            </a:r>
            <a:r>
              <a:rPr lang="en-US" dirty="0" smtClean="0"/>
              <a:t>Warehouse (EDW)</a:t>
            </a:r>
            <a:endParaRPr lang="en-US" dirty="0"/>
          </a:p>
          <a:p>
            <a:pPr marL="514350" indent="-514350">
              <a:buFont typeface="+mj-lt"/>
              <a:buAutoNum type="arabicParenR"/>
            </a:pPr>
            <a:r>
              <a:rPr lang="en-US" dirty="0" smtClean="0"/>
              <a:t>Extract</a:t>
            </a:r>
            <a:r>
              <a:rPr lang="en-US" dirty="0"/>
              <a:t>, process, and move data from data stores to archives</a:t>
            </a:r>
          </a:p>
          <a:p>
            <a:pPr marL="514350" indent="-514350">
              <a:buFont typeface="+mj-lt"/>
              <a:buAutoNum type="arabicParenR"/>
            </a:pPr>
            <a:r>
              <a:rPr lang="en-US" dirty="0" smtClean="0"/>
              <a:t>Combine </a:t>
            </a:r>
            <a:r>
              <a:rPr lang="en-US" dirty="0"/>
              <a:t>data from Cloud databases and on premise data stores for analytics, data mining, and/or machine learning</a:t>
            </a:r>
          </a:p>
          <a:p>
            <a:pPr marL="514350" indent="-514350">
              <a:buFont typeface="+mj-lt"/>
              <a:buAutoNum type="arabicParenR"/>
            </a:pPr>
            <a:r>
              <a:rPr lang="en-US" dirty="0" smtClean="0"/>
              <a:t>Orchestrate </a:t>
            </a:r>
            <a:r>
              <a:rPr lang="en-US" dirty="0"/>
              <a:t>multiple sequential and parallel data transformations and/or analytic processing using a workflow </a:t>
            </a:r>
            <a:r>
              <a:rPr lang="en-US" dirty="0" smtClean="0"/>
              <a:t>manager</a:t>
            </a:r>
            <a:br>
              <a:rPr lang="en-US" dirty="0" smtClean="0"/>
            </a:br>
            <a:endParaRPr lang="en-US" dirty="0"/>
          </a:p>
        </p:txBody>
      </p:sp>
    </p:spTree>
    <p:extLst>
      <p:ext uri="{BB962C8B-B14F-4D97-AF65-F5344CB8AC3E}">
        <p14:creationId xmlns:p14="http://schemas.microsoft.com/office/powerpoint/2010/main" val="2511012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7126013" cy="1143000"/>
          </a:xfrm>
        </p:spPr>
        <p:txBody>
          <a:bodyPr>
            <a:noAutofit/>
          </a:bodyPr>
          <a:lstStyle/>
          <a:p>
            <a:r>
              <a:rPr lang="en-US" sz="2800" b="1" dirty="0" smtClean="0"/>
              <a:t>1. Multiple </a:t>
            </a:r>
            <a:r>
              <a:rPr lang="en-US" sz="2800" b="1" dirty="0"/>
              <a:t>users performing interactive queries and updates on a database with basic availability and eventual consistency</a:t>
            </a:r>
          </a:p>
        </p:txBody>
      </p:sp>
      <p:grpSp>
        <p:nvGrpSpPr>
          <p:cNvPr id="15" name="Group 14"/>
          <p:cNvGrpSpPr/>
          <p:nvPr/>
        </p:nvGrpSpPr>
        <p:grpSpPr>
          <a:xfrm>
            <a:off x="1492468" y="2902114"/>
            <a:ext cx="5633545" cy="2272751"/>
            <a:chOff x="1492468" y="2902114"/>
            <a:chExt cx="5633545" cy="2272751"/>
          </a:xfrm>
        </p:grpSpPr>
        <p:sp>
          <p:nvSpPr>
            <p:cNvPr id="7" name="Rounded Rectangle 6"/>
            <p:cNvSpPr/>
            <p:nvPr/>
          </p:nvSpPr>
          <p:spPr>
            <a:xfrm>
              <a:off x="1492468" y="2902114"/>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Generate a SQL Query</a:t>
              </a:r>
              <a:endParaRPr lang="en-US" dirty="0"/>
            </a:p>
          </p:txBody>
        </p:sp>
        <p:sp>
          <p:nvSpPr>
            <p:cNvPr id="8" name="Rounded Rectangle 7"/>
            <p:cNvSpPr/>
            <p:nvPr/>
          </p:nvSpPr>
          <p:spPr>
            <a:xfrm>
              <a:off x="1492468" y="3798010"/>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Process SQL Query (RDBMS Engine, Hive, Hadoop, Drill)</a:t>
              </a:r>
              <a:endParaRPr lang="en-US" dirty="0"/>
            </a:p>
          </p:txBody>
        </p:sp>
        <p:sp>
          <p:nvSpPr>
            <p:cNvPr id="9" name="Rounded Rectangle 8"/>
            <p:cNvSpPr/>
            <p:nvPr/>
          </p:nvSpPr>
          <p:spPr>
            <a:xfrm>
              <a:off x="1492468" y="4649348"/>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Storage: RDBMS, HDFS, </a:t>
              </a:r>
              <a:r>
                <a:rPr lang="en-US" dirty="0" err="1" smtClean="0"/>
                <a:t>Hbase</a:t>
              </a:r>
              <a:r>
                <a:rPr lang="en-US" dirty="0" smtClean="0"/>
                <a:t> </a:t>
              </a:r>
              <a:endParaRPr lang="en-US" dirty="0"/>
            </a:p>
          </p:txBody>
        </p:sp>
      </p:grpSp>
      <p:sp>
        <p:nvSpPr>
          <p:cNvPr id="10" name="Oval 9"/>
          <p:cNvSpPr/>
          <p:nvPr/>
        </p:nvSpPr>
        <p:spPr>
          <a:xfrm>
            <a:off x="94594" y="5906814"/>
            <a:ext cx="4813738" cy="45823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Data, Streaming, Batch …..</a:t>
            </a:r>
            <a:endParaRPr lang="en-US" dirty="0"/>
          </a:p>
        </p:txBody>
      </p:sp>
      <p:cxnSp>
        <p:nvCxnSpPr>
          <p:cNvPr id="12" name="Straight Arrow Connector 11"/>
          <p:cNvCxnSpPr/>
          <p:nvPr/>
        </p:nvCxnSpPr>
        <p:spPr>
          <a:xfrm flipV="1">
            <a:off x="2995448" y="5297214"/>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3615558" y="5349766"/>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4572000" y="5357759"/>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1473175" y="1758098"/>
            <a:ext cx="5613078" cy="869846"/>
            <a:chOff x="1609805" y="1758098"/>
            <a:chExt cx="5613078" cy="869846"/>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805" y="1758098"/>
              <a:ext cx="881148" cy="85615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943" y="1758098"/>
              <a:ext cx="861850" cy="837400"/>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0525" y="1758098"/>
              <a:ext cx="869846" cy="869846"/>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895" y="1758098"/>
              <a:ext cx="881148" cy="856150"/>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1033" y="1758098"/>
              <a:ext cx="861850" cy="837400"/>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1615" y="1758098"/>
              <a:ext cx="869846" cy="869846"/>
            </a:xfrm>
            <a:prstGeom prst="rect">
              <a:avLst/>
            </a:prstGeom>
          </p:spPr>
        </p:pic>
      </p:grpSp>
      <p:sp>
        <p:nvSpPr>
          <p:cNvPr id="3" name="TextBox 2"/>
          <p:cNvSpPr txBox="1"/>
          <p:nvPr/>
        </p:nvSpPr>
        <p:spPr>
          <a:xfrm>
            <a:off x="5719908" y="5835758"/>
            <a:ext cx="3331779" cy="646331"/>
          </a:xfrm>
          <a:prstGeom prst="rect">
            <a:avLst/>
          </a:prstGeom>
          <a:noFill/>
        </p:spPr>
        <p:txBody>
          <a:bodyPr wrap="square" rtlCol="0">
            <a:spAutoFit/>
          </a:bodyPr>
          <a:lstStyle/>
          <a:p>
            <a:r>
              <a:rPr lang="en-US" dirty="0" smtClean="0"/>
              <a:t>Includes access to traditional ACID database</a:t>
            </a:r>
            <a:endParaRPr lang="en-US" dirty="0"/>
          </a:p>
        </p:txBody>
      </p:sp>
    </p:spTree>
    <p:extLst>
      <p:ext uri="{BB962C8B-B14F-4D97-AF65-F5344CB8AC3E}">
        <p14:creationId xmlns:p14="http://schemas.microsoft.com/office/powerpoint/2010/main" val="899562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410"/>
            <a:ext cx="7157545" cy="1143000"/>
          </a:xfrm>
        </p:spPr>
        <p:txBody>
          <a:bodyPr>
            <a:noAutofit/>
          </a:bodyPr>
          <a:lstStyle/>
          <a:p>
            <a:r>
              <a:rPr lang="en-US" sz="2800" b="1" dirty="0" smtClean="0"/>
              <a:t>2. Perform </a:t>
            </a:r>
            <a:r>
              <a:rPr lang="en-US" sz="2800" b="1" dirty="0"/>
              <a:t>real time analytics on data source streams and notify users when specified events occur</a:t>
            </a:r>
          </a:p>
        </p:txBody>
      </p:sp>
      <p:sp>
        <p:nvSpPr>
          <p:cNvPr id="27" name="TextBox 26"/>
          <p:cNvSpPr txBox="1"/>
          <p:nvPr/>
        </p:nvSpPr>
        <p:spPr>
          <a:xfrm>
            <a:off x="1606373" y="6051249"/>
            <a:ext cx="3138031" cy="369332"/>
          </a:xfrm>
          <a:prstGeom prst="rect">
            <a:avLst/>
          </a:prstGeom>
          <a:noFill/>
        </p:spPr>
        <p:txBody>
          <a:bodyPr wrap="square" rtlCol="0">
            <a:spAutoFit/>
          </a:bodyPr>
          <a:lstStyle/>
          <a:p>
            <a:r>
              <a:rPr lang="en-US" dirty="0" smtClean="0"/>
              <a:t>Storm, Kafka, </a:t>
            </a:r>
            <a:r>
              <a:rPr lang="en-US" dirty="0" err="1" smtClean="0"/>
              <a:t>Hbase</a:t>
            </a:r>
            <a:r>
              <a:rPr lang="en-US" dirty="0" smtClean="0"/>
              <a:t>, Zookeeper</a:t>
            </a:r>
            <a:endParaRPr lang="en-US" dirty="0"/>
          </a:p>
        </p:txBody>
      </p:sp>
      <p:grpSp>
        <p:nvGrpSpPr>
          <p:cNvPr id="3" name="Group 2"/>
          <p:cNvGrpSpPr/>
          <p:nvPr/>
        </p:nvGrpSpPr>
        <p:grpSpPr>
          <a:xfrm>
            <a:off x="183933" y="1735196"/>
            <a:ext cx="8776134" cy="3942575"/>
            <a:chOff x="457198" y="1344126"/>
            <a:chExt cx="8776134" cy="3942575"/>
          </a:xfrm>
        </p:grpSpPr>
        <p:sp>
          <p:nvSpPr>
            <p:cNvPr id="4" name="Oval 3"/>
            <p:cNvSpPr/>
            <p:nvPr/>
          </p:nvSpPr>
          <p:spPr>
            <a:xfrm>
              <a:off x="457200" y="2785241"/>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Streaming Data</a:t>
              </a:r>
              <a:endParaRPr lang="en-US" dirty="0"/>
            </a:p>
          </p:txBody>
        </p:sp>
        <p:sp>
          <p:nvSpPr>
            <p:cNvPr id="5" name="Oval 4"/>
            <p:cNvSpPr/>
            <p:nvPr/>
          </p:nvSpPr>
          <p:spPr>
            <a:xfrm>
              <a:off x="457199" y="3505199"/>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Streaming Data</a:t>
              </a:r>
              <a:endParaRPr lang="en-US" dirty="0"/>
            </a:p>
          </p:txBody>
        </p:sp>
        <p:sp>
          <p:nvSpPr>
            <p:cNvPr id="6" name="Oval 5"/>
            <p:cNvSpPr/>
            <p:nvPr/>
          </p:nvSpPr>
          <p:spPr>
            <a:xfrm>
              <a:off x="457198" y="4225157"/>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Streaming Data</a:t>
              </a:r>
              <a:endParaRPr lang="en-US" dirty="0"/>
            </a:p>
          </p:txBody>
        </p:sp>
        <p:sp>
          <p:nvSpPr>
            <p:cNvPr id="7" name="Rounded Rectangle 6"/>
            <p:cNvSpPr/>
            <p:nvPr/>
          </p:nvSpPr>
          <p:spPr>
            <a:xfrm>
              <a:off x="3804744" y="3279228"/>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Posted Data</a:t>
              </a:r>
              <a:endParaRPr lang="en-US" dirty="0"/>
            </a:p>
          </p:txBody>
        </p:sp>
        <p:sp>
          <p:nvSpPr>
            <p:cNvPr id="8" name="Rounded Rectangle 7"/>
            <p:cNvSpPr/>
            <p:nvPr/>
          </p:nvSpPr>
          <p:spPr>
            <a:xfrm>
              <a:off x="6574220" y="3279228"/>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Identified Events</a:t>
              </a:r>
              <a:endParaRPr lang="en-US" dirty="0"/>
            </a:p>
          </p:txBody>
        </p:sp>
        <p:sp>
          <p:nvSpPr>
            <p:cNvPr id="9" name="Rounded Rectangle 8"/>
            <p:cNvSpPr/>
            <p:nvPr/>
          </p:nvSpPr>
          <p:spPr>
            <a:xfrm>
              <a:off x="5770179" y="1881352"/>
              <a:ext cx="1912883" cy="76725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Filter Identifying Events</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389" y="1344126"/>
              <a:ext cx="1258709" cy="1361657"/>
            </a:xfrm>
            <a:prstGeom prst="rect">
              <a:avLst/>
            </a:prstGeom>
          </p:spPr>
        </p:pic>
        <p:cxnSp>
          <p:nvCxnSpPr>
            <p:cNvPr id="12" name="Straight Arrow Connector 11"/>
            <p:cNvCxnSpPr/>
            <p:nvPr/>
          </p:nvCxnSpPr>
          <p:spPr>
            <a:xfrm>
              <a:off x="4434098" y="1817031"/>
              <a:ext cx="1230978" cy="20792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2845040" y="3058510"/>
              <a:ext cx="912406" cy="344558"/>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2895780" y="3976513"/>
              <a:ext cx="861666" cy="458851"/>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946521" y="3695211"/>
              <a:ext cx="810925" cy="40389"/>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4873812" y="2407350"/>
              <a:ext cx="787007" cy="80707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7587200" y="2705783"/>
              <a:ext cx="95862" cy="53380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4652818" y="2492507"/>
              <a:ext cx="1782774" cy="99999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8" name="Rounded Rectangle 27"/>
            <p:cNvSpPr/>
            <p:nvPr/>
          </p:nvSpPr>
          <p:spPr>
            <a:xfrm>
              <a:off x="5049587" y="4640316"/>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Repository</a:t>
              </a:r>
              <a:endParaRPr lang="en-US" dirty="0"/>
            </a:p>
          </p:txBody>
        </p:sp>
        <p:cxnSp>
          <p:nvCxnSpPr>
            <p:cNvPr id="29" name="Straight Arrow Connector 28"/>
            <p:cNvCxnSpPr/>
            <p:nvPr/>
          </p:nvCxnSpPr>
          <p:spPr>
            <a:xfrm flipH="1">
              <a:off x="6824480" y="4016062"/>
              <a:ext cx="333065" cy="56119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4897821" y="4002368"/>
              <a:ext cx="434191" cy="57488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572000" y="1469296"/>
              <a:ext cx="1353512" cy="369332"/>
            </a:xfrm>
            <a:prstGeom prst="rect">
              <a:avLst/>
            </a:prstGeom>
            <a:noFill/>
          </p:spPr>
          <p:txBody>
            <a:bodyPr wrap="none" rtlCol="0">
              <a:spAutoFit/>
            </a:bodyPr>
            <a:lstStyle/>
            <a:p>
              <a:r>
                <a:rPr lang="en-US" dirty="0" smtClean="0"/>
                <a:t>Specify filter</a:t>
              </a:r>
              <a:endParaRPr lang="en-US" dirty="0"/>
            </a:p>
          </p:txBody>
        </p:sp>
        <p:sp>
          <p:nvSpPr>
            <p:cNvPr id="34" name="TextBox 33"/>
            <p:cNvSpPr txBox="1"/>
            <p:nvPr/>
          </p:nvSpPr>
          <p:spPr>
            <a:xfrm>
              <a:off x="5618939" y="4239453"/>
              <a:ext cx="884345" cy="369332"/>
            </a:xfrm>
            <a:prstGeom prst="rect">
              <a:avLst/>
            </a:prstGeom>
            <a:noFill/>
          </p:spPr>
          <p:txBody>
            <a:bodyPr wrap="none" rtlCol="0">
              <a:spAutoFit/>
            </a:bodyPr>
            <a:lstStyle/>
            <a:p>
              <a:r>
                <a:rPr lang="en-US" dirty="0" smtClean="0"/>
                <a:t>Archive</a:t>
              </a:r>
              <a:endParaRPr lang="en-US" dirty="0"/>
            </a:p>
          </p:txBody>
        </p:sp>
        <p:sp>
          <p:nvSpPr>
            <p:cNvPr id="35" name="TextBox 34"/>
            <p:cNvSpPr txBox="1"/>
            <p:nvPr/>
          </p:nvSpPr>
          <p:spPr>
            <a:xfrm>
              <a:off x="7730510" y="2613076"/>
              <a:ext cx="1502822" cy="646331"/>
            </a:xfrm>
            <a:prstGeom prst="rect">
              <a:avLst/>
            </a:prstGeom>
            <a:noFill/>
          </p:spPr>
          <p:txBody>
            <a:bodyPr wrap="square" rtlCol="0">
              <a:spAutoFit/>
            </a:bodyPr>
            <a:lstStyle/>
            <a:p>
              <a:r>
                <a:rPr lang="en-US" dirty="0" smtClean="0"/>
                <a:t>Post Selected Events</a:t>
              </a:r>
              <a:endParaRPr lang="en-US" dirty="0"/>
            </a:p>
          </p:txBody>
        </p:sp>
        <p:sp>
          <p:nvSpPr>
            <p:cNvPr id="36" name="TextBox 35"/>
            <p:cNvSpPr txBox="1"/>
            <p:nvPr/>
          </p:nvSpPr>
          <p:spPr>
            <a:xfrm>
              <a:off x="3486479" y="2698808"/>
              <a:ext cx="1623059" cy="646331"/>
            </a:xfrm>
            <a:prstGeom prst="rect">
              <a:avLst/>
            </a:prstGeom>
            <a:noFill/>
          </p:spPr>
          <p:txBody>
            <a:bodyPr wrap="square" rtlCol="0">
              <a:spAutoFit/>
            </a:bodyPr>
            <a:lstStyle/>
            <a:p>
              <a:r>
                <a:rPr lang="en-US" dirty="0" smtClean="0"/>
                <a:t>Fetch streamed Data</a:t>
              </a:r>
              <a:endParaRPr lang="en-US" dirty="0"/>
            </a:p>
          </p:txBody>
        </p:sp>
      </p:grpSp>
    </p:spTree>
    <p:extLst>
      <p:ext uri="{BB962C8B-B14F-4D97-AF65-F5344CB8AC3E}">
        <p14:creationId xmlns:p14="http://schemas.microsoft.com/office/powerpoint/2010/main" val="3662569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1" y="402043"/>
            <a:ext cx="7195996" cy="1143000"/>
          </a:xfrm>
        </p:spPr>
        <p:txBody>
          <a:bodyPr>
            <a:noAutofit/>
          </a:bodyPr>
          <a:lstStyle/>
          <a:p>
            <a:r>
              <a:rPr lang="en-US" sz="2200" b="1" dirty="0" smtClean="0"/>
              <a:t>3. Move </a:t>
            </a:r>
            <a:r>
              <a:rPr lang="en-US" sz="2200" b="1" dirty="0"/>
              <a:t>data from external data sources into a highly horizontally scalable data store, transform it using highly horizontally scalable processing (e.g. Map-Reduce), and return it to the horizontally scalable data store (ELT)</a:t>
            </a:r>
            <a:br>
              <a:rPr lang="en-US" sz="2200" b="1" dirty="0"/>
            </a:br>
            <a:endParaRPr lang="en-US" sz="2200" b="1" dirty="0"/>
          </a:p>
        </p:txBody>
      </p:sp>
      <p:sp>
        <p:nvSpPr>
          <p:cNvPr id="3" name="TextBox 2"/>
          <p:cNvSpPr txBox="1"/>
          <p:nvPr/>
        </p:nvSpPr>
        <p:spPr>
          <a:xfrm>
            <a:off x="420414" y="6190593"/>
            <a:ext cx="4419543" cy="369332"/>
          </a:xfrm>
          <a:prstGeom prst="rect">
            <a:avLst/>
          </a:prstGeom>
          <a:noFill/>
        </p:spPr>
        <p:txBody>
          <a:bodyPr wrap="none" rtlCol="0">
            <a:spAutoFit/>
          </a:bodyPr>
          <a:lstStyle/>
          <a:p>
            <a:r>
              <a:rPr lang="en-US" dirty="0"/>
              <a:t>http://www.dzone.com/articles/hadoop-t-etl</a:t>
            </a:r>
          </a:p>
        </p:txBody>
      </p:sp>
      <p:sp>
        <p:nvSpPr>
          <p:cNvPr id="5" name="TextBox 4"/>
          <p:cNvSpPr txBox="1"/>
          <p:nvPr/>
        </p:nvSpPr>
        <p:spPr>
          <a:xfrm>
            <a:off x="5549462" y="5863303"/>
            <a:ext cx="3014351" cy="369332"/>
          </a:xfrm>
          <a:prstGeom prst="rect">
            <a:avLst/>
          </a:prstGeom>
          <a:noFill/>
        </p:spPr>
        <p:txBody>
          <a:bodyPr wrap="none" rtlCol="0">
            <a:spAutoFit/>
          </a:bodyPr>
          <a:lstStyle/>
          <a:p>
            <a:r>
              <a:rPr lang="en-US" dirty="0" smtClean="0"/>
              <a:t>ETL is Extract Load Transform </a:t>
            </a:r>
            <a:endParaRPr lang="en-US" dirty="0"/>
          </a:p>
        </p:txBody>
      </p:sp>
      <p:sp>
        <p:nvSpPr>
          <p:cNvPr id="9" name="Oval 8"/>
          <p:cNvSpPr/>
          <p:nvPr/>
        </p:nvSpPr>
        <p:spPr>
          <a:xfrm>
            <a:off x="8198070" y="844505"/>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420414" y="4141975"/>
            <a:ext cx="8313679" cy="1755494"/>
            <a:chOff x="420414" y="4239531"/>
            <a:chExt cx="8313679" cy="1755494"/>
          </a:xfrm>
        </p:grpSpPr>
        <p:sp>
          <p:nvSpPr>
            <p:cNvPr id="6" name="Oval 5"/>
            <p:cNvSpPr/>
            <p:nvPr/>
          </p:nvSpPr>
          <p:spPr>
            <a:xfrm>
              <a:off x="2393032" y="4907071"/>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Streaming Data</a:t>
              </a:r>
              <a:endParaRPr lang="en-US" dirty="0"/>
            </a:p>
          </p:txBody>
        </p:sp>
        <p:sp>
          <p:nvSpPr>
            <p:cNvPr id="7" name="Can 6"/>
            <p:cNvSpPr/>
            <p:nvPr/>
          </p:nvSpPr>
          <p:spPr>
            <a:xfrm>
              <a:off x="7462342" y="4509202"/>
              <a:ext cx="1271751" cy="1216152"/>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OLTP Database</a:t>
              </a:r>
              <a:endParaRPr lang="en-US" dirty="0"/>
            </a:p>
          </p:txBody>
        </p:sp>
        <p:sp>
          <p:nvSpPr>
            <p:cNvPr id="8" name="Oval 7"/>
            <p:cNvSpPr/>
            <p:nvPr/>
          </p:nvSpPr>
          <p:spPr>
            <a:xfrm>
              <a:off x="4927687" y="4907071"/>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Web Services</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414" y="4239531"/>
              <a:ext cx="1755494" cy="1755494"/>
            </a:xfrm>
            <a:prstGeom prst="rect">
              <a:avLst/>
            </a:prstGeom>
          </p:spPr>
        </p:pic>
      </p:grpSp>
      <p:sp>
        <p:nvSpPr>
          <p:cNvPr id="11" name="Rounded Rectangle 10"/>
          <p:cNvSpPr/>
          <p:nvPr/>
        </p:nvSpPr>
        <p:spPr>
          <a:xfrm>
            <a:off x="2838431" y="1969090"/>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Transform with Hadoop, Spark, Giraph …</a:t>
            </a:r>
            <a:endParaRPr lang="en-US" dirty="0"/>
          </a:p>
        </p:txBody>
      </p:sp>
      <p:sp>
        <p:nvSpPr>
          <p:cNvPr id="12" name="Rounded Rectangle 11"/>
          <p:cNvSpPr/>
          <p:nvPr/>
        </p:nvSpPr>
        <p:spPr>
          <a:xfrm>
            <a:off x="2838432" y="3382281"/>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Storage: HDFS, </a:t>
            </a:r>
            <a:r>
              <a:rPr lang="en-US" dirty="0" err="1" smtClean="0"/>
              <a:t>Hbase</a:t>
            </a:r>
            <a:r>
              <a:rPr lang="en-US" dirty="0" smtClean="0"/>
              <a:t> </a:t>
            </a:r>
            <a:endParaRPr lang="en-US" dirty="0"/>
          </a:p>
        </p:txBody>
      </p:sp>
      <p:grpSp>
        <p:nvGrpSpPr>
          <p:cNvPr id="14" name="Group 49"/>
          <p:cNvGrpSpPr>
            <a:grpSpLocks/>
          </p:cNvGrpSpPr>
          <p:nvPr/>
        </p:nvGrpSpPr>
        <p:grpSpPr bwMode="auto">
          <a:xfrm rot="16200000">
            <a:off x="5208014" y="4144351"/>
            <a:ext cx="765187" cy="512407"/>
            <a:chOff x="307" y="2637"/>
            <a:chExt cx="1051" cy="672"/>
          </a:xfrm>
          <a:solidFill>
            <a:schemeClr val="accent6">
              <a:lumMod val="60000"/>
              <a:lumOff val="40000"/>
            </a:schemeClr>
          </a:solidFill>
        </p:grpSpPr>
        <p:sp>
          <p:nvSpPr>
            <p:cNvPr id="15" name="Freeform 41"/>
            <p:cNvSpPr>
              <a:spLocks/>
            </p:cNvSpPr>
            <p:nvPr/>
          </p:nvSpPr>
          <p:spPr bwMode="auto">
            <a:xfrm>
              <a:off x="307" y="2637"/>
              <a:ext cx="1051" cy="672"/>
            </a:xfrm>
            <a:custGeom>
              <a:avLst/>
              <a:gdLst>
                <a:gd name="T0" fmla="*/ 0 w 1226"/>
                <a:gd name="T1" fmla="*/ 204 h 784"/>
                <a:gd name="T2" fmla="*/ 0 w 1226"/>
                <a:gd name="T3" fmla="*/ 486 h 784"/>
                <a:gd name="T4" fmla="*/ 72 w 1226"/>
                <a:gd name="T5" fmla="*/ 558 h 784"/>
                <a:gd name="T6" fmla="*/ 794 w 1226"/>
                <a:gd name="T7" fmla="*/ 558 h 784"/>
                <a:gd name="T8" fmla="*/ 794 w 1226"/>
                <a:gd name="T9" fmla="*/ 712 h 784"/>
                <a:gd name="T10" fmla="*/ 864 w 1226"/>
                <a:gd name="T11" fmla="*/ 784 h 784"/>
                <a:gd name="T12" fmla="*/ 1226 w 1226"/>
                <a:gd name="T13" fmla="*/ 416 h 784"/>
                <a:gd name="T14" fmla="*/ 794 w 1226"/>
                <a:gd name="T15" fmla="*/ 0 h 784"/>
                <a:gd name="T16" fmla="*/ 794 w 1226"/>
                <a:gd name="T17" fmla="*/ 204 h 784"/>
                <a:gd name="T18" fmla="*/ 0 w 1226"/>
                <a:gd name="T19" fmla="*/ 204 h 784"/>
                <a:gd name="T20" fmla="*/ 72 w 1226"/>
                <a:gd name="T21" fmla="*/ 27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6" h="784">
                  <a:moveTo>
                    <a:pt x="0" y="204"/>
                  </a:moveTo>
                  <a:lnTo>
                    <a:pt x="0" y="486"/>
                  </a:lnTo>
                  <a:lnTo>
                    <a:pt x="72" y="558"/>
                  </a:lnTo>
                  <a:lnTo>
                    <a:pt x="794" y="558"/>
                  </a:lnTo>
                  <a:lnTo>
                    <a:pt x="794" y="712"/>
                  </a:lnTo>
                  <a:lnTo>
                    <a:pt x="864" y="784"/>
                  </a:lnTo>
                  <a:lnTo>
                    <a:pt x="1226" y="416"/>
                  </a:lnTo>
                  <a:lnTo>
                    <a:pt x="794" y="0"/>
                  </a:lnTo>
                  <a:lnTo>
                    <a:pt x="794" y="204"/>
                  </a:lnTo>
                  <a:lnTo>
                    <a:pt x="0" y="204"/>
                  </a:lnTo>
                  <a:lnTo>
                    <a:pt x="72" y="274"/>
                  </a:lnTo>
                </a:path>
              </a:pathLst>
            </a:custGeom>
            <a:grpFill/>
            <a:ln w="12700">
              <a:solidFill>
                <a:schemeClr val="tx1"/>
              </a:solidFill>
              <a:prstDash val="solid"/>
              <a:round/>
              <a:headEnd/>
              <a:tailEnd/>
            </a:ln>
          </p:spPr>
          <p:txBody>
            <a:bodyPr/>
            <a:lstStyle/>
            <a:p>
              <a:pPr eaLnBrk="1" hangingPunct="1">
                <a:defRPr/>
              </a:pPr>
              <a:endParaRPr lang="en-US">
                <a:ln w="0"/>
                <a:solidFill>
                  <a:schemeClr val="accent1"/>
                </a:solidFill>
                <a:effectLst>
                  <a:outerShdw blurRad="38100" dist="25400" dir="5400000" algn="ctr" rotWithShape="0">
                    <a:srgbClr val="6E747A">
                      <a:alpha val="43000"/>
                    </a:srgbClr>
                  </a:outerShdw>
                </a:effectLst>
                <a:latin typeface="Arial" panose="020B0604020202020204" pitchFamily="34" charset="0"/>
                <a:cs typeface="+mn-cs"/>
              </a:endParaRPr>
            </a:p>
          </p:txBody>
        </p:sp>
        <p:sp>
          <p:nvSpPr>
            <p:cNvPr id="16" name="Freeform 42"/>
            <p:cNvSpPr>
              <a:spLocks/>
            </p:cNvSpPr>
            <p:nvPr/>
          </p:nvSpPr>
          <p:spPr bwMode="auto">
            <a:xfrm>
              <a:off x="369" y="2699"/>
              <a:ext cx="989" cy="610"/>
            </a:xfrm>
            <a:custGeom>
              <a:avLst/>
              <a:gdLst>
                <a:gd name="T0" fmla="*/ 0 w 1154"/>
                <a:gd name="T1" fmla="*/ 202 h 712"/>
                <a:gd name="T2" fmla="*/ 0 w 1154"/>
                <a:gd name="T3" fmla="*/ 486 h 712"/>
                <a:gd name="T4" fmla="*/ 792 w 1154"/>
                <a:gd name="T5" fmla="*/ 486 h 712"/>
                <a:gd name="T6" fmla="*/ 792 w 1154"/>
                <a:gd name="T7" fmla="*/ 712 h 712"/>
                <a:gd name="T8" fmla="*/ 1154 w 1154"/>
                <a:gd name="T9" fmla="*/ 344 h 712"/>
                <a:gd name="T10" fmla="*/ 794 w 1154"/>
                <a:gd name="T11" fmla="*/ 0 h 712"/>
                <a:gd name="T12" fmla="*/ 792 w 1154"/>
                <a:gd name="T13" fmla="*/ 204 h 712"/>
                <a:gd name="T14" fmla="*/ 0 w 1154"/>
                <a:gd name="T15" fmla="*/ 202 h 7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4" h="712">
                  <a:moveTo>
                    <a:pt x="0" y="202"/>
                  </a:moveTo>
                  <a:lnTo>
                    <a:pt x="0" y="486"/>
                  </a:lnTo>
                  <a:lnTo>
                    <a:pt x="792" y="486"/>
                  </a:lnTo>
                  <a:lnTo>
                    <a:pt x="792" y="712"/>
                  </a:lnTo>
                  <a:lnTo>
                    <a:pt x="1154" y="344"/>
                  </a:lnTo>
                  <a:lnTo>
                    <a:pt x="794" y="0"/>
                  </a:lnTo>
                  <a:lnTo>
                    <a:pt x="792" y="204"/>
                  </a:lnTo>
                  <a:lnTo>
                    <a:pt x="0" y="202"/>
                  </a:lnTo>
                  <a:close/>
                </a:path>
              </a:pathLst>
            </a:custGeom>
            <a:grpFill/>
            <a:ln w="12700">
              <a:solidFill>
                <a:schemeClr val="tx1"/>
              </a:solidFill>
              <a:prstDash val="solid"/>
              <a:round/>
              <a:headEnd/>
              <a:tailEnd/>
            </a:ln>
          </p:spPr>
          <p:txBody>
            <a:bodyPr/>
            <a:lstStyle/>
            <a:p>
              <a:pPr eaLnBrk="1" hangingPunct="1">
                <a:defRPr/>
              </a:pPr>
              <a:endParaRPr lang="en-US">
                <a:ln w="0"/>
                <a:solidFill>
                  <a:schemeClr val="accent1"/>
                </a:solidFill>
                <a:effectLst>
                  <a:outerShdw blurRad="38100" dist="25400" dir="5400000" algn="ctr" rotWithShape="0">
                    <a:srgbClr val="6E747A">
                      <a:alpha val="43000"/>
                    </a:srgbClr>
                  </a:outerShdw>
                </a:effectLst>
                <a:latin typeface="Arial" panose="020B0604020202020204" pitchFamily="34" charset="0"/>
                <a:cs typeface="+mn-cs"/>
              </a:endParaRPr>
            </a:p>
          </p:txBody>
        </p:sp>
        <p:sp>
          <p:nvSpPr>
            <p:cNvPr id="17" name="Line 43"/>
            <p:cNvSpPr>
              <a:spLocks noChangeShapeType="1"/>
            </p:cNvSpPr>
            <p:nvPr/>
          </p:nvSpPr>
          <p:spPr bwMode="auto">
            <a:xfrm>
              <a:off x="988" y="2812"/>
              <a:ext cx="58" cy="60"/>
            </a:xfrm>
            <a:prstGeom prst="line">
              <a:avLst/>
            </a:prstGeom>
            <a:grpFill/>
            <a:ln w="12700">
              <a:solidFill>
                <a:schemeClr val="tx1"/>
              </a:solidFill>
              <a:round/>
              <a:headEnd/>
              <a:tailEnd/>
            </a:ln>
            <a:extLst/>
          </p:spPr>
          <p:txBody>
            <a:bodyPr/>
            <a:lstStyle/>
            <a:p>
              <a:pPr eaLnBrk="1" hangingPunct="1">
                <a:defRPr/>
              </a:pPr>
              <a:endParaRPr lang="en-US">
                <a:ln w="0"/>
                <a:solidFill>
                  <a:schemeClr val="accent1"/>
                </a:solidFill>
                <a:effectLst>
                  <a:outerShdw blurRad="38100" dist="25400" dir="5400000" algn="ctr" rotWithShape="0">
                    <a:srgbClr val="6E747A">
                      <a:alpha val="43000"/>
                    </a:srgbClr>
                  </a:outerShdw>
                </a:effectLst>
                <a:latin typeface="Arial" panose="020B0604020202020204" pitchFamily="34" charset="0"/>
                <a:cs typeface="+mn-cs"/>
              </a:endParaRPr>
            </a:p>
          </p:txBody>
        </p:sp>
      </p:grpSp>
      <p:sp>
        <p:nvSpPr>
          <p:cNvPr id="18" name="Up-Down Arrow 17"/>
          <p:cNvSpPr/>
          <p:nvPr/>
        </p:nvSpPr>
        <p:spPr>
          <a:xfrm>
            <a:off x="5444243" y="2573946"/>
            <a:ext cx="292730" cy="73458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 name="Group 22"/>
          <p:cNvGrpSpPr/>
          <p:nvPr/>
        </p:nvGrpSpPr>
        <p:grpSpPr>
          <a:xfrm>
            <a:off x="164697" y="2342143"/>
            <a:ext cx="1704974" cy="1263650"/>
            <a:chOff x="484186" y="2116138"/>
            <a:chExt cx="1704974" cy="1263650"/>
          </a:xfrm>
        </p:grpSpPr>
        <p:grpSp>
          <p:nvGrpSpPr>
            <p:cNvPr id="19" name="Group 9"/>
            <p:cNvGrpSpPr>
              <a:grpSpLocks/>
            </p:cNvGrpSpPr>
            <p:nvPr/>
          </p:nvGrpSpPr>
          <p:grpSpPr bwMode="auto">
            <a:xfrm>
              <a:off x="484186" y="2116138"/>
              <a:ext cx="1704974" cy="1263650"/>
              <a:chOff x="2256" y="1818"/>
              <a:chExt cx="1043" cy="773"/>
            </a:xfrm>
          </p:grpSpPr>
          <p:sp>
            <p:nvSpPr>
              <p:cNvPr id="20" name="Freeform 10"/>
              <p:cNvSpPr>
                <a:spLocks/>
              </p:cNvSpPr>
              <p:nvPr/>
            </p:nvSpPr>
            <p:spPr bwMode="auto">
              <a:xfrm>
                <a:off x="2256" y="1818"/>
                <a:ext cx="1043" cy="773"/>
              </a:xfrm>
              <a:custGeom>
                <a:avLst/>
                <a:gdLst>
                  <a:gd name="T0" fmla="*/ 172 w 1043"/>
                  <a:gd name="T1" fmla="*/ 0 h 773"/>
                  <a:gd name="T2" fmla="*/ 817 w 1043"/>
                  <a:gd name="T3" fmla="*/ 212 h 773"/>
                  <a:gd name="T4" fmla="*/ 1043 w 1043"/>
                  <a:gd name="T5" fmla="*/ 631 h 773"/>
                  <a:gd name="T6" fmla="*/ 661 w 1043"/>
                  <a:gd name="T7" fmla="*/ 773 h 773"/>
                  <a:gd name="T8" fmla="*/ 0 w 1043"/>
                  <a:gd name="T9" fmla="*/ 517 h 773"/>
                  <a:gd name="T10" fmla="*/ 172 w 1043"/>
                  <a:gd name="T11" fmla="*/ 0 h 773"/>
                </a:gdLst>
                <a:ahLst/>
                <a:cxnLst>
                  <a:cxn ang="0">
                    <a:pos x="T0" y="T1"/>
                  </a:cxn>
                  <a:cxn ang="0">
                    <a:pos x="T2" y="T3"/>
                  </a:cxn>
                  <a:cxn ang="0">
                    <a:pos x="T4" y="T5"/>
                  </a:cxn>
                  <a:cxn ang="0">
                    <a:pos x="T6" y="T7"/>
                  </a:cxn>
                  <a:cxn ang="0">
                    <a:pos x="T8" y="T9"/>
                  </a:cxn>
                  <a:cxn ang="0">
                    <a:pos x="T10" y="T11"/>
                  </a:cxn>
                </a:cxnLst>
                <a:rect l="0" t="0" r="r" b="b"/>
                <a:pathLst>
                  <a:path w="1043" h="773">
                    <a:moveTo>
                      <a:pt x="172" y="0"/>
                    </a:moveTo>
                    <a:lnTo>
                      <a:pt x="817" y="212"/>
                    </a:lnTo>
                    <a:lnTo>
                      <a:pt x="1043" y="631"/>
                    </a:lnTo>
                    <a:lnTo>
                      <a:pt x="661" y="773"/>
                    </a:lnTo>
                    <a:lnTo>
                      <a:pt x="0" y="517"/>
                    </a:lnTo>
                    <a:lnTo>
                      <a:pt x="172" y="0"/>
                    </a:lnTo>
                    <a:close/>
                  </a:path>
                </a:pathLst>
              </a:custGeom>
              <a:ln>
                <a:headEnd/>
                <a:tailEnd/>
              </a:ln>
            </p:spPr>
            <p:style>
              <a:lnRef idx="0">
                <a:schemeClr val="accent6"/>
              </a:lnRef>
              <a:fillRef idx="3">
                <a:schemeClr val="accent6"/>
              </a:fillRef>
              <a:effectRef idx="3">
                <a:schemeClr val="accent6"/>
              </a:effectRef>
              <a:fontRef idx="minor">
                <a:schemeClr val="lt1"/>
              </a:fontRef>
            </p:style>
            <p:txBody>
              <a:bodyPr/>
              <a:lstStyle/>
              <a:p>
                <a:pPr eaLnBrk="1" hangingPunct="1">
                  <a:defRPr/>
                </a:pPr>
                <a:endParaRPr lang="en-US" sz="1600" dirty="0" smtClean="0">
                  <a:solidFill>
                    <a:srgbClr val="0E2FAD"/>
                  </a:solidFill>
                  <a:latin typeface="Arial" panose="020B0604020202020204" pitchFamily="34" charset="0"/>
                  <a:cs typeface="+mn-cs"/>
                </a:endParaRPr>
              </a:p>
            </p:txBody>
          </p:sp>
          <p:sp>
            <p:nvSpPr>
              <p:cNvPr id="21" name="Freeform 11"/>
              <p:cNvSpPr>
                <a:spLocks/>
              </p:cNvSpPr>
              <p:nvPr/>
            </p:nvSpPr>
            <p:spPr bwMode="auto">
              <a:xfrm>
                <a:off x="2917" y="2030"/>
                <a:ext cx="382" cy="561"/>
              </a:xfrm>
              <a:custGeom>
                <a:avLst/>
                <a:gdLst>
                  <a:gd name="T0" fmla="*/ 0 w 382"/>
                  <a:gd name="T1" fmla="*/ 561 h 561"/>
                  <a:gd name="T2" fmla="*/ 156 w 382"/>
                  <a:gd name="T3" fmla="*/ 0 h 561"/>
                  <a:gd name="T4" fmla="*/ 382 w 382"/>
                  <a:gd name="T5" fmla="*/ 419 h 561"/>
                  <a:gd name="T6" fmla="*/ 0 w 382"/>
                  <a:gd name="T7" fmla="*/ 561 h 561"/>
                </a:gdLst>
                <a:ahLst/>
                <a:cxnLst>
                  <a:cxn ang="0">
                    <a:pos x="T0" y="T1"/>
                  </a:cxn>
                  <a:cxn ang="0">
                    <a:pos x="T2" y="T3"/>
                  </a:cxn>
                  <a:cxn ang="0">
                    <a:pos x="T4" y="T5"/>
                  </a:cxn>
                  <a:cxn ang="0">
                    <a:pos x="T6" y="T7"/>
                  </a:cxn>
                </a:cxnLst>
                <a:rect l="0" t="0" r="r" b="b"/>
                <a:pathLst>
                  <a:path w="382" h="561">
                    <a:moveTo>
                      <a:pt x="0" y="561"/>
                    </a:moveTo>
                    <a:lnTo>
                      <a:pt x="156" y="0"/>
                    </a:lnTo>
                    <a:lnTo>
                      <a:pt x="382" y="419"/>
                    </a:lnTo>
                    <a:lnTo>
                      <a:pt x="0" y="561"/>
                    </a:lnTo>
                    <a:close/>
                  </a:path>
                </a:pathLst>
              </a:custGeom>
              <a:ln>
                <a:headEnd/>
                <a:tailEnd/>
              </a:ln>
            </p:spPr>
            <p:style>
              <a:lnRef idx="0">
                <a:schemeClr val="accent6"/>
              </a:lnRef>
              <a:fillRef idx="3">
                <a:schemeClr val="accent6"/>
              </a:fillRef>
              <a:effectRef idx="3">
                <a:schemeClr val="accent6"/>
              </a:effectRef>
              <a:fontRef idx="minor">
                <a:schemeClr val="lt1"/>
              </a:fontRef>
            </p:style>
            <p:txBody>
              <a:bodyPr/>
              <a:lstStyle/>
              <a:p>
                <a:pPr eaLnBrk="1" hangingPunct="1">
                  <a:defRPr/>
                </a:pPr>
                <a:endParaRPr lang="en-US">
                  <a:solidFill>
                    <a:srgbClr val="0E2FAD"/>
                  </a:solidFill>
                  <a:latin typeface="Arial" panose="020B0604020202020204" pitchFamily="34" charset="0"/>
                  <a:cs typeface="+mn-cs"/>
                </a:endParaRPr>
              </a:p>
            </p:txBody>
          </p:sp>
        </p:grpSp>
        <p:sp>
          <p:nvSpPr>
            <p:cNvPr id="22" name="TextBox 21"/>
            <p:cNvSpPr txBox="1"/>
            <p:nvPr/>
          </p:nvSpPr>
          <p:spPr>
            <a:xfrm rot="1248372">
              <a:off x="579996" y="2279362"/>
              <a:ext cx="1271129" cy="830997"/>
            </a:xfrm>
            <a:prstGeom prst="rect">
              <a:avLst/>
            </a:prstGeom>
            <a:noFill/>
          </p:spPr>
          <p:txBody>
            <a:bodyPr wrap="square" rtlCol="0">
              <a:spAutoFit/>
            </a:bodyPr>
            <a:lstStyle/>
            <a:p>
              <a:r>
                <a:rPr lang="en-US" sz="1600" dirty="0">
                  <a:latin typeface="Arial" panose="020B0604020202020204" pitchFamily="34" charset="0"/>
                </a:rPr>
                <a:t>Enterprise </a:t>
              </a:r>
              <a:br>
                <a:rPr lang="en-US" sz="1600" dirty="0">
                  <a:latin typeface="Arial" panose="020B0604020202020204" pitchFamily="34" charset="0"/>
                </a:rPr>
              </a:br>
              <a:r>
                <a:rPr lang="en-US" sz="1600" dirty="0">
                  <a:latin typeface="Arial" panose="020B0604020202020204" pitchFamily="34" charset="0"/>
                </a:rPr>
                <a:t>Data </a:t>
              </a:r>
              <a:br>
                <a:rPr lang="en-US" sz="1600" dirty="0">
                  <a:latin typeface="Arial" panose="020B0604020202020204" pitchFamily="34" charset="0"/>
                </a:rPr>
              </a:br>
              <a:r>
                <a:rPr lang="en-US" sz="1600" dirty="0" smtClean="0">
                  <a:latin typeface="Arial" panose="020B0604020202020204" pitchFamily="34" charset="0"/>
                </a:rPr>
                <a:t>Warehouse</a:t>
              </a:r>
              <a:endParaRPr lang="en-US" sz="1600" dirty="0">
                <a:latin typeface="Arial" panose="020B0604020202020204" pitchFamily="34" charset="0"/>
              </a:endParaRPr>
            </a:p>
          </p:txBody>
        </p:sp>
      </p:grpSp>
      <p:sp>
        <p:nvSpPr>
          <p:cNvPr id="24" name="Left Arrow 23"/>
          <p:cNvSpPr/>
          <p:nvPr/>
        </p:nvSpPr>
        <p:spPr>
          <a:xfrm>
            <a:off x="1860023" y="2742537"/>
            <a:ext cx="978408" cy="484632"/>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69405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8&quot; unique_id=&quot;327550&quot;&gt;&lt;/object&gt;&lt;object type=&quot;2&quot; unique_id=&quot;327551&quot;&gt;&lt;object type=&quot;3&quot; unique_id=&quot;327552&quot;&gt;&lt;property id=&quot;20148&quot; value=&quot;5&quot;/&gt;&lt;property id=&quot;20300&quot; value=&quot;Slide 1 - &amp;quot;Big Data Open Source Software  and Projects Data Access Patterns and  Introduction to using HPC-ABDS &amp;quot;&quot;/&gt;&lt;property id=&quot;20307&quot; value=&quot;260&quot;/&gt;&lt;/object&gt;&lt;object type=&quot;3&quot; unique_id=&quot;327553&quot;&gt;&lt;property id=&quot;20148&quot; value=&quot;5&quot;/&gt;&lt;property id=&quot;20300&quot; value=&quot;Slide 2 - &amp;quot;HPC-ABDS&amp;quot;&quot;/&gt;&lt;property id=&quot;20307&quot; value=&quot;257&quot;/&gt;&lt;/object&gt;&lt;object type=&quot;3&quot; unique_id=&quot;327554&quot;&gt;&lt;property id=&quot;20148&quot; value=&quot;5&quot;/&gt;&lt;property id=&quot;20300&quot; value=&quot;Slide 3&quot;/&gt;&lt;property id=&quot;20307&quot; value=&quot;258&quot;/&gt;&lt;/object&gt;&lt;object type=&quot;3&quot; unique_id=&quot;327853&quot;&gt;&lt;property id=&quot;20148&quot; value=&quot;5&quot;/&gt;&lt;property id=&quot;20300&quot; value=&quot;Slide 5 - &amp;quot;TYPICAL DATA INTERACTION SCENARIOS&amp;quot;&quot;/&gt;&lt;property id=&quot;20307&quot; value=&quot;261&quot;/&gt;&lt;/object&gt;&lt;object type=&quot;3&quot; unique_id=&quot;327854&quot;&gt;&lt;property id=&quot;20148&quot; value=&quot;5&quot;/&gt;&lt;property id=&quot;20300&quot; value=&quot;Slide 6 - &amp;quot;10 Generic Data Processing  Use Cases&amp;quot;&quot;/&gt;&lt;property id=&quot;20307&quot; value=&quot;262&quot;/&gt;&lt;/object&gt;&lt;object type=&quot;3&quot; unique_id=&quot;327855&quot;&gt;&lt;property id=&quot;20148&quot; value=&quot;5&quot;/&gt;&lt;property id=&quot;20300&quot; value=&quot;Slide 7 - &amp;quot;1. Multiple users performing interactive queries and updates on a database with basic availability and eventual con&quot;/&gt;&lt;property id=&quot;20307&quot; value=&quot;263&quot;/&gt;&lt;/object&gt;&lt;object type=&quot;3&quot; unique_id=&quot;327856&quot;&gt;&lt;property id=&quot;20148&quot; value=&quot;5&quot;/&gt;&lt;property id=&quot;20300&quot; value=&quot;Slide 8 - &amp;quot;2. Perform real time analytics on data source streams and notify users when specified events occur&amp;quot;&quot;/&gt;&lt;property id=&quot;20307&quot; value=&quot;264&quot;/&gt;&lt;/object&gt;&lt;object type=&quot;3&quot; unique_id=&quot;327857&quot;&gt;&lt;property id=&quot;20148&quot; value=&quot;5&quot;/&gt;&lt;property id=&quot;20300&quot; value=&quot;Slide 9 - &amp;quot;3. Move data from external data sources into a highly horizontally scalable data store, transform it using highly h&quot;/&gt;&lt;property id=&quot;20307&quot; value=&quot;265&quot;/&gt;&lt;/object&gt;&lt;object type=&quot;3&quot; unique_id=&quot;327858&quot;&gt;&lt;property id=&quot;20148&quot; value=&quot;5&quot;/&gt;&lt;property id=&quot;20300&quot; value=&quot;Slide 10 - &amp;quot;4. Perform batch analytics on the data in a highly horizontally scalable data store using highly horizontally scal&quot;/&gt;&lt;property id=&quot;20307&quot; value=&quot;266&quot;/&gt;&lt;/object&gt;&lt;object type=&quot;3&quot; unique_id=&quot;327859&quot;&gt;&lt;property id=&quot;20148&quot; value=&quot;5&quot;/&gt;&lt;property id=&quot;20300&quot; value=&quot;Slide 11 - &amp;quot;Hive Example&amp;quot;&quot;/&gt;&lt;property id=&quot;20307&quot; value=&quot;267&quot;/&gt;&lt;/object&gt;&lt;object type=&quot;3&quot; unique_id=&quot;327860&quot;&gt;&lt;property id=&quot;20148&quot; value=&quot;5&quot;/&gt;&lt;property id=&quot;20300&quot; value=&quot;Slide 12 - &amp;quot;5. Perform interactive analytics on data in analytics-optimized database&amp;quot;&quot;/&gt;&lt;property id=&quot;20307&quot; value=&quot;268&quot;/&gt;&lt;/object&gt;&lt;object type=&quot;3&quot; unique_id=&quot;327861&quot;&gt;&lt;property id=&quot;20148&quot; value=&quot;5&quot;/&gt;&lt;property id=&quot;20300&quot; value=&quot;Slide 22 - &amp;quot;6. Visualize data extracted from horizontally scalable Big Data store&amp;quot;&quot;/&gt;&lt;property id=&quot;20307&quot; value=&quot;269&quot;/&gt;&lt;/object&gt;&lt;object type=&quot;3&quot; unique_id=&quot;327862&quot;&gt;&lt;property id=&quot;20148&quot; value=&quot;5&quot;/&gt;&lt;property id=&quot;20300&quot; value=&quot;Slide 23 - &amp;quot; 7. Move data from a highly horizontally scalable data store into a traditional Enterprise Data Warehouse &amp;quot;&quot;/&gt;&lt;property id=&quot;20307&quot; value=&quot;270&quot;/&gt;&lt;/object&gt;&lt;object type=&quot;3&quot; unique_id=&quot;327863&quot;&gt;&lt;property id=&quot;20148&quot; value=&quot;5&quot;/&gt;&lt;property id=&quot;20300&quot; value=&quot;Slide 24 - &amp;quot;Moving to EDW Example from Teradata&amp;quot;&quot;/&gt;&lt;property id=&quot;20307&quot; value=&quot;271&quot;/&gt;&lt;/object&gt;&lt;object type=&quot;3&quot; unique_id=&quot;327864&quot;&gt;&lt;property id=&quot;20148&quot; value=&quot;5&quot;/&gt;&lt;property id=&quot;20300&quot; value=&quot;Slide 25 - &amp;quot; 8. Extract, process, and move data from data stores to archives &amp;quot;&quot;/&gt;&lt;property id=&quot;20307&quot; value=&quot;272&quot;/&gt;&lt;/object&gt;&lt;object type=&quot;3&quot; unique_id=&quot;327865&quot;&gt;&lt;property id=&quot;20148&quot; value=&quot;5&quot;/&gt;&lt;property id=&quot;20300&quot; value=&quot;Slide 26 - &amp;quot; 9. Combine data from Cloud databases and on premise data stores for analytics, data mining, and/or machine learni&quot;/&gt;&lt;property id=&quot;20307&quot; value=&quot;273&quot;/&gt;&lt;/object&gt;&lt;object type=&quot;3&quot; unique_id=&quot;327866&quot;&gt;&lt;property id=&quot;20148&quot; value=&quot;5&quot;/&gt;&lt;property id=&quot;20300&quot; value=&quot;Slide 27 - &amp;quot;Example: Integrate Cloud and local data&amp;quot;&quot;/&gt;&lt;property id=&quot;20307&quot; value=&quot;274&quot;/&gt;&lt;/object&gt;&lt;object type=&quot;3&quot; unique_id=&quot;327867&quot;&gt;&lt;property id=&quot;20148&quot; value=&quot;5&quot;/&gt;&lt;property id=&quot;20300&quot; value=&quot;Slide 28 - &amp;quot;10. Orchestrate multiple sequential and parallel data transformations and/or analytic processing using a workflow &quot;/&gt;&lt;property id=&quot;20307&quot; value=&quot;275&quot;/&gt;&lt;/object&gt;&lt;object type=&quot;3&quot; unique_id=&quot;327868&quot;&gt;&lt;property id=&quot;20148&quot; value=&quot;5&quot;/&gt;&lt;property id=&quot;20300&quot; value=&quot;Slide 29 - &amp;quot;Example from Hortonworks&amp;quot;&quot;/&gt;&lt;property id=&quot;20307&quot; value=&quot;276&quot;/&gt;&lt;/object&gt;&lt;object type=&quot;3&quot; unique_id=&quot;328985&quot;&gt;&lt;property id=&quot;20148&quot; value=&quot;5&quot;/&gt;&lt;property id=&quot;20300&quot; value=&quot;Slide 31 - &amp;quot;Typical Usage Model of HPC-ABDS Layers&amp;quot;&quot;/&gt;&lt;property id=&quot;20307&quot; value=&quot;278&quot;/&gt;&lt;/object&gt;&lt;object type=&quot;3&quot; unique_id=&quot;330133&quot;&gt;&lt;property id=&quot;20148&quot; value=&quot;5&quot;/&gt;&lt;property id=&quot;20300&quot; value=&quot;Slide 14 - &amp;quot;5A. Perform interactive analytics on observational scientific data&amp;quot;&quot;/&gt;&lt;property id=&quot;20307&quot; value=&quot;279&quot;/&gt;&lt;/object&gt;&lt;object type=&quot;3&quot; unique_id=&quot;330134&quot;&gt;&lt;property id=&quot;20148&quot; value=&quot;5&quot;/&gt;&lt;property id=&quot;20300&quot; value=&quot;Slide 15 - &amp;quot;Particle Physics (LHC)&amp;quot;&quot;/&gt;&lt;property id=&quot;20307&quot; value=&quot;280&quot;/&gt;&lt;/object&gt;&lt;object type=&quot;3&quot; unique_id=&quot;330135&quot;&gt;&lt;property id=&quot;20148&quot; value=&quot;5&quot;/&gt;&lt;property id=&quot;20300&quot; value=&quot;Slide 19 - &amp;quot;CReSIS Remote Sensing: Radar Surveys&amp;quot;&quot;/&gt;&lt;property id=&quot;20307&quot; value=&quot;281&quot;/&gt;&lt;/object&gt;&lt;object type=&quot;3&quot; unique_id=&quot;330136&quot;&gt;&lt;property id=&quot;20148&quot; value=&quot;5&quot;/&gt;&lt;property id=&quot;20300&quot; value=&quot;Slide 20 - &amp;quot;Gene Sequencing&amp;quot;&quot;/&gt;&lt;property id=&quot;20307&quot; value=&quot;282&quot;/&gt;&lt;/object&gt;&lt;object type=&quot;3&quot; unique_id=&quot;330912&quot;&gt;&lt;property id=&quot;20148&quot; value=&quot;5&quot;/&gt;&lt;property id=&quot;20300&quot; value=&quot;Slide 16 - &amp;quot;Astronomy – Dark Energy Survey I&amp;quot;&quot;/&gt;&lt;property id=&quot;20307&quot; value=&quot;283&quot;/&gt;&lt;/object&gt;&lt;object type=&quot;3&quot; unique_id=&quot;330913&quot;&gt;&lt;property id=&quot;20148&quot; value=&quot;5&quot;/&gt;&lt;property id=&quot;20300&quot; value=&quot;Slide 17 - &amp;quot;Astronomy – Dark Energy Survey II&amp;quot;&quot;/&gt;&lt;property id=&quot;20307&quot; value=&quot;284&quot;/&gt;&lt;/object&gt;&lt;object type=&quot;3&quot; unique_id=&quot;330914&quot;&gt;&lt;property id=&quot;20148&quot; value=&quot;5&quot;/&gt;&lt;property id=&quot;20300&quot; value=&quot;Slide 18 - &amp;quot;Astronomy Hubble  Space Telescope&amp;quot;&quot;/&gt;&lt;property id=&quot;20307&quot; value=&quot;285&quot;/&gt;&lt;/object&gt;&lt;object type=&quot;3&quot; unique_id=&quot;331860&quot;&gt;&lt;property id=&quot;20148&quot; value=&quot;5&quot;/&gt;&lt;property id=&quot;20300&quot; value=&quot;Slide 32 - &amp;quot;Using HPC-ABDS Layers I&amp;quot;&quot;/&gt;&lt;property id=&quot;20307&quot; value=&quot;288&quot;/&gt;&lt;/object&gt;&lt;object type=&quot;3&quot; unique_id=&quot;331861&quot;&gt;&lt;property id=&quot;20148&quot; value=&quot;5&quot;/&gt;&lt;property id=&quot;20300&quot; value=&quot;Slide 33 - &amp;quot;Using HPC-ABDS Layers II&amp;quot;&quot;/&gt;&lt;property id=&quot;20307&quot; value=&quot;289&quot;/&gt;&lt;/object&gt;&lt;object type=&quot;3&quot; unique_id=&quot;331862&quot;&gt;&lt;property id=&quot;20148&quot; value=&quot;5&quot;/&gt;&lt;property id=&quot;20300&quot; value=&quot;Slide 34 - &amp;quot;Using HPC-ABDS Layers III&amp;quot;&quot;/&gt;&lt;property id=&quot;20307&quot; value=&quot;287&quot;/&gt;&lt;/object&gt;&lt;object type=&quot;3&quot; unique_id=&quot;331863&quot;&gt;&lt;property id=&quot;20148&quot; value=&quot;5&quot;/&gt;&lt;property id=&quot;20300&quot; value=&quot;Slide 35 - &amp;quot;Using HPC-ABDS Layers IV&amp;quot;&quot;/&gt;&lt;property id=&quot;20307&quot; value=&quot;290&quot;/&gt;&lt;/object&gt;&lt;object type=&quot;3&quot; unique_id=&quot;331864&quot;&gt;&lt;property id=&quot;20148&quot; value=&quot;5&quot;/&gt;&lt;property id=&quot;20300&quot; value=&quot;Slide 36 - &amp;quot;Using HPC-ABDS Layers V&amp;quot;&quot;/&gt;&lt;property id=&quot;20307&quot; value=&quot;291&quot;/&gt;&lt;/object&gt;&lt;object type=&quot;3&quot; unique_id=&quot;333172&quot;&gt;&lt;property id=&quot;20148&quot; value=&quot;5&quot;/&gt;&lt;property id=&quot;20300&quot; value=&quot;Slide 37 - &amp;quot;Using HPC-ABDS Layers VI&amp;quot;&quot;/&gt;&lt;property id=&quot;20307&quot; value=&quot;293&quot;/&gt;&lt;/object&gt;&lt;object type=&quot;3&quot; unique_id=&quot;333281&quot;&gt;&lt;property id=&quot;20148&quot; value=&quot;5&quot;/&gt;&lt;property id=&quot;20300&quot; value=&quot;Slide 30 - &amp;quot;Using the HPC-ABDS Stack&amp;quot;&quot;/&gt;&lt;property id=&quot;20307&quot; value=&quot;294&quot;/&gt;&lt;/object&gt;&lt;object type=&quot;3&quot; unique_id=&quot;334516&quot;&gt;&lt;property id=&quot;20148&quot; value=&quot;5&quot;/&gt;&lt;property id=&quot;20300&quot; value=&quot;Slide 38 - &amp;quot;Some Especially Important or Illustrative HPC-ABDS Software&amp;quot;&quot;/&gt;&lt;property id=&quot;20307&quot; value=&quot;295&quot;/&gt;&lt;/object&gt;&lt;object type=&quot;3&quot; unique_id=&quot;339043&quot;&gt;&lt;property id=&quot;20148&quot; value=&quot;5&quot;/&gt;&lt;property id=&quot;20300&quot; value=&quot;Slide 39 - &amp;quot;Summary&amp;quot;&quot;/&gt;&lt;property id=&quot;20307&quot; value=&quot;296&quot;/&gt;&lt;/object&gt;&lt;object type=&quot;3&quot; unique_id=&quot;344656&quot;&gt;&lt;property id=&quot;20148&quot; value=&quot;5&quot;/&gt;&lt;property id=&quot;20300&quot; value=&quot;Slide 13 - &amp;quot;Science EXAMPLES&amp;quot;&quot;/&gt;&lt;property id=&quot;20307&quot; value=&quot;297&quot;/&gt;&lt;/object&gt;&lt;object type=&quot;3&quot; unique_id=&quot;344657&quot;&gt;&lt;property id=&quot;20148&quot; value=&quot;5&quot;/&gt;&lt;property id=&quot;20300&quot; value=&quot;Slide 21 - &amp;quot;Remaining general access patterns&amp;quot;&quot;/&gt;&lt;property id=&quot;20307&quot; value=&quot;298&quot;/&gt;&lt;/object&gt;&lt;object type=&quot;3&quot; unique_id=&quot;345482&quot;&gt;&lt;property id=&quot;20148&quot; value=&quot;5&quot;/&gt;&lt;property id=&quot;20300&quot; value=&quot;Slide 4&quot;/&gt;&lt;property id=&quot;20307&quot; value=&quot;299&quot;/&gt;&lt;/objec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athena xmlns="http://schemas.microsoft.com/edu/athena" version="0.1.1819.0"/>
</file>

<file path=customXml/itemProps1.xml><?xml version="1.0" encoding="utf-8"?>
<ds:datastoreItem xmlns:ds="http://schemas.openxmlformats.org/officeDocument/2006/customXml" ds:itemID="{846919E4-8AE0-4AB1-85A3-8EA0736BA1E7}">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emplate>Office Theme</Template>
  <TotalTime>3382</TotalTime>
  <Words>1519</Words>
  <Application>Microsoft Office PowerPoint</Application>
  <PresentationFormat>On-screen Show (4:3)</PresentationFormat>
  <Paragraphs>263</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Franklin Gothic Demi</vt:lpstr>
      <vt:lpstr>Franklin Gothic Medium</vt:lpstr>
      <vt:lpstr>Times New Roman</vt:lpstr>
      <vt:lpstr>1_Office Theme</vt:lpstr>
      <vt:lpstr>Big Data Open Source Software  and Projects Data Access Patterns and  Introduction to using HPC-ABDS </vt:lpstr>
      <vt:lpstr>HPC-ABDS</vt:lpstr>
      <vt:lpstr>PowerPoint Presentation</vt:lpstr>
      <vt:lpstr>PowerPoint Presentation</vt:lpstr>
      <vt:lpstr>TYPICAL DATA INTERACTION SCENARIOS</vt:lpstr>
      <vt:lpstr>10 Generic Data Processing  Use Cases</vt:lpstr>
      <vt:lpstr>1. Multiple users performing interactive queries and updates on a database with basic availability and eventual consistency</vt:lpstr>
      <vt:lpstr>2. Perform real time analytics on data source streams and notify users when specified events occur</vt:lpstr>
      <vt:lpstr>3. Move data from external data sources into a highly horizontally scalable data store, transform it using highly horizontally scalable processing (e.g. Map-Reduce), and return it to the horizontally scalable data store (ELT) </vt:lpstr>
      <vt:lpstr>4. Perform batch analytics on the data in a highly horizontally scalable data store using highly horizontally scalable processing (e.g MapReduce) with a user-friendly interface (e.g. SQL like)</vt:lpstr>
      <vt:lpstr>Hive Example</vt:lpstr>
      <vt:lpstr>5. Perform interactive analytics on data in analytics-optimized database</vt:lpstr>
      <vt:lpstr>Science EXAMPLES</vt:lpstr>
      <vt:lpstr>5A. Perform interactive analytics on observational scientific data</vt:lpstr>
      <vt:lpstr>Particle Physics (LHC)</vt:lpstr>
      <vt:lpstr>Astronomy – Dark Energy Survey I</vt:lpstr>
      <vt:lpstr>Astronomy – Dark Energy Survey II</vt:lpstr>
      <vt:lpstr>Astronomy Hubble  Space Telescope</vt:lpstr>
      <vt:lpstr>CReSIS Remote Sensing: Radar Surveys</vt:lpstr>
      <vt:lpstr>Gene Sequencing</vt:lpstr>
      <vt:lpstr>Remaining general access patterns</vt:lpstr>
      <vt:lpstr>6. Visualize data extracted from horizontally scalable Big Data store</vt:lpstr>
      <vt:lpstr> 7. Move data from a highly horizontally scalable data store into a traditional Enterprise Data Warehouse </vt:lpstr>
      <vt:lpstr>Moving to EDW Example from Teradata</vt:lpstr>
      <vt:lpstr> 8. Extract, process, and move data from data stores to archives </vt:lpstr>
      <vt:lpstr> 9. Combine data from Cloud databases and on premise data stores for analytics, data mining, and/or machine learning </vt:lpstr>
      <vt:lpstr>Example: Integrate Cloud and local data</vt:lpstr>
      <vt:lpstr>10. Orchestrate multiple sequential and parallel data transformations and/or analytic processing using a workflow manager</vt:lpstr>
      <vt:lpstr>Example from Hortonworks</vt:lpstr>
      <vt:lpstr>Using the HPC-ABDS Stack</vt:lpstr>
      <vt:lpstr>Typical Usage Model of HPC-ABDS Layers</vt:lpstr>
      <vt:lpstr>Using HPC-ABDS Layers I</vt:lpstr>
      <vt:lpstr>Using HPC-ABDS Layers II</vt:lpstr>
      <vt:lpstr>Using HPC-ABDS Layers III</vt:lpstr>
      <vt:lpstr>Using HPC-ABDS Layers IV</vt:lpstr>
      <vt:lpstr>Using HPC-ABDS Layers V</vt:lpstr>
      <vt:lpstr>Using HPC-ABDS Layers VI</vt:lpstr>
      <vt:lpstr>Some Especially Important or Illustrative HPC-ABDS Software</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Open Source Software  and Projects HPC-ABDS </dc:title>
  <dc:creator>Geoffrey Fox</dc:creator>
  <cp:lastModifiedBy>Geoffrey Fox</cp:lastModifiedBy>
  <cp:revision>68</cp:revision>
  <dcterms:created xsi:type="dcterms:W3CDTF">2014-08-16T12:53:15Z</dcterms:created>
  <dcterms:modified xsi:type="dcterms:W3CDTF">2014-09-01T17:48:04Z</dcterms:modified>
</cp:coreProperties>
</file>